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8" r:id="rId5"/>
    <p:sldId id="261" r:id="rId6"/>
    <p:sldId id="262" r:id="rId7"/>
    <p:sldId id="277" r:id="rId8"/>
    <p:sldId id="269" r:id="rId9"/>
    <p:sldId id="270" r:id="rId10"/>
    <p:sldId id="267" r:id="rId11"/>
    <p:sldId id="278" r:id="rId12"/>
    <p:sldId id="271" r:id="rId13"/>
    <p:sldId id="272" r:id="rId14"/>
    <p:sldId id="273" r:id="rId15"/>
    <p:sldId id="274" r:id="rId16"/>
    <p:sldId id="275" r:id="rId17"/>
    <p:sldId id="276" r:id="rId18"/>
    <p:sldId id="263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18002-39FB-42D9-A5DB-6999B1343E6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55524-644F-4EE4-A46C-5DB19C9B7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CFF</a:t>
            </a:r>
            <a:r>
              <a:rPr lang="en-US" baseline="0" dirty="0" smtClean="0"/>
              <a:t>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F35C2-2E2E-4389-A0D2-2BE8D53816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2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CFF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F35C2-2E2E-4389-A0D2-2BE8D53816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5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7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1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5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6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2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6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1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7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573D-8367-481E-B81F-9B20FE6733DD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f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.genetics.utah.edu/" TargetMode="External"/><Relationship Id="rId2" Type="http://schemas.openxmlformats.org/officeDocument/2006/relationships/hyperlink" Target="http://www.cff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hlbi.nih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Nutrition and Cystic Fibrosis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82082"/>
            <a:ext cx="9144000" cy="1655762"/>
          </a:xfrm>
        </p:spPr>
        <p:txBody>
          <a:bodyPr/>
          <a:lstStyle/>
          <a:p>
            <a:r>
              <a:rPr lang="en-US" sz="4400" b="1" dirty="0" smtClean="0"/>
              <a:t>Module 1: Cystic Fibrosis Overview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84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and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nutritional status is associated with worse clinical outcomes</a:t>
            </a:r>
          </a:p>
          <a:p>
            <a:r>
              <a:rPr lang="en-US" dirty="0" smtClean="0"/>
              <a:t>Medical nutrition therapy (MNT) is critical component of CF management</a:t>
            </a:r>
          </a:p>
          <a:p>
            <a:r>
              <a:rPr lang="en-US" dirty="0" smtClean="0"/>
              <a:t>High kilocalories (kcals), high fat diets are typically recommended</a:t>
            </a:r>
          </a:p>
          <a:p>
            <a:r>
              <a:rPr lang="en-US" dirty="0" smtClean="0"/>
              <a:t>Dietary supplements and nutrition support may be needed to reach energy requirements and support weight maintenance/gain</a:t>
            </a:r>
          </a:p>
          <a:p>
            <a:pPr lvl="1"/>
            <a:r>
              <a:rPr lang="en-US" dirty="0" smtClean="0"/>
              <a:t>Scandishakes, Ensure, Boost Plus, and pediatric oral supplements</a:t>
            </a:r>
          </a:p>
          <a:p>
            <a:pPr lvl="1"/>
            <a:r>
              <a:rPr lang="en-US" dirty="0" smtClean="0"/>
              <a:t>Enteral nutrition support indicated in failure to thrive, low weight, poor weight gain, and anorexia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6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and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CF patients regularly complete a pulmonary function test (PFT) at each CF clinic visit that measures lung function</a:t>
            </a:r>
          </a:p>
          <a:p>
            <a:pPr lvl="1"/>
            <a:r>
              <a:rPr lang="en-US" dirty="0" smtClean="0"/>
              <a:t>FEV</a:t>
            </a:r>
            <a:r>
              <a:rPr lang="en-US" baseline="-25000" dirty="0" smtClean="0"/>
              <a:t>1</a:t>
            </a:r>
            <a:r>
              <a:rPr lang="en-US" dirty="0" smtClean="0"/>
              <a:t> = the amount of air that can be forcefully blown out of the lungs in 1 second</a:t>
            </a:r>
          </a:p>
          <a:p>
            <a:pPr lvl="1"/>
            <a:r>
              <a:rPr lang="en-US" dirty="0" smtClean="0"/>
              <a:t>FEV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is a good measure of how much mucus is blocking </a:t>
            </a:r>
            <a:r>
              <a:rPr lang="en-US" dirty="0" smtClean="0"/>
              <a:t>the </a:t>
            </a:r>
            <a:r>
              <a:rPr lang="en-US" dirty="0"/>
              <a:t>large </a:t>
            </a:r>
            <a:r>
              <a:rPr lang="en-US" dirty="0" smtClean="0"/>
              <a:t>airways</a:t>
            </a:r>
          </a:p>
          <a:p>
            <a:pPr lvl="1"/>
            <a:r>
              <a:rPr lang="en-US" dirty="0"/>
              <a:t>Check out the CCF website information “Basics of Lung Care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Watch the video of an actual CF patient completing his PFTs</a:t>
            </a:r>
          </a:p>
          <a:p>
            <a:r>
              <a:rPr lang="en-US" dirty="0" smtClean="0"/>
              <a:t>BMI is inversely correlated with lung function as measure by FEV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It is unclear if low BMI causes suppressed lung function or vice versa</a:t>
            </a:r>
          </a:p>
          <a:p>
            <a:pPr lvl="1"/>
            <a:r>
              <a:rPr lang="en-US" dirty="0" smtClean="0"/>
              <a:t>Patients and parent/caregivers should be educated on the connection to BMI and lung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9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1408" y="10392"/>
            <a:ext cx="4055901" cy="663107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22719" y="1098260"/>
            <a:ext cx="6317672" cy="47518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graphs on the left show the association of BMI percentile and percent predicted FEV</a:t>
            </a:r>
            <a:r>
              <a:rPr lang="en-US" baseline="-25000" dirty="0" smtClean="0"/>
              <a:t>1</a:t>
            </a:r>
            <a:r>
              <a:rPr lang="en-US" dirty="0" smtClean="0"/>
              <a:t> for children with CF and PI.</a:t>
            </a:r>
          </a:p>
          <a:p>
            <a:r>
              <a:rPr lang="en-US" dirty="0" smtClean="0"/>
              <a:t>Lower BMI is associated with lower lung function and vice versa</a:t>
            </a:r>
          </a:p>
          <a:p>
            <a:r>
              <a:rPr lang="en-US" dirty="0" smtClean="0"/>
              <a:t>Maintaining weight </a:t>
            </a:r>
            <a:r>
              <a:rPr lang="en-US" u="sng" dirty="0" smtClean="0"/>
              <a:t>&gt;</a:t>
            </a:r>
            <a:r>
              <a:rPr lang="en-US" dirty="0" smtClean="0"/>
              <a:t>50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percentile is recommended by the CFF    (&gt;50</a:t>
            </a:r>
            <a:r>
              <a:rPr lang="en-US" baseline="30000" dirty="0" smtClean="0"/>
              <a:t>th</a:t>
            </a:r>
            <a:r>
              <a:rPr lang="en-US" dirty="0" smtClean="0"/>
              <a:t> percentile </a:t>
            </a:r>
            <a:r>
              <a:rPr lang="en-US" dirty="0" err="1" smtClean="0"/>
              <a:t>wt</a:t>
            </a:r>
            <a:r>
              <a:rPr lang="en-US" dirty="0" smtClean="0"/>
              <a:t>-for-length for children 2 years or less)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For a 6-year-old female in the 20</a:t>
            </a:r>
            <a:r>
              <a:rPr lang="en-US" b="1" dirty="0"/>
              <a:t> </a:t>
            </a:r>
            <a:r>
              <a:rPr lang="en-US" b="1" dirty="0" smtClean="0"/>
              <a:t>percentile for BMI, what is her % predicted FEV1?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419" y="6616915"/>
            <a:ext cx="3923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Stallings,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576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23" y="1392381"/>
            <a:ext cx="5604248" cy="364721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6419" y="1191780"/>
            <a:ext cx="559030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graph on the right represents the relationship between BMI and percent predicted FEV</a:t>
            </a:r>
            <a:r>
              <a:rPr lang="en-US" baseline="-25000" dirty="0" smtClean="0"/>
              <a:t>1</a:t>
            </a:r>
            <a:r>
              <a:rPr lang="en-US" dirty="0" smtClean="0"/>
              <a:t> for CF patients with PI aged 21-40 </a:t>
            </a:r>
          </a:p>
          <a:p>
            <a:r>
              <a:rPr lang="en-US" dirty="0" smtClean="0"/>
              <a:t>The same association between BMI and lung holds true for adults as with children</a:t>
            </a:r>
          </a:p>
          <a:p>
            <a:r>
              <a:rPr lang="en-US" dirty="0" smtClean="0"/>
              <a:t>BMI goals </a:t>
            </a:r>
          </a:p>
          <a:p>
            <a:pPr lvl="1"/>
            <a:r>
              <a:rPr lang="en-US" u="sng" dirty="0" smtClean="0"/>
              <a:t>&gt;</a:t>
            </a:r>
            <a:r>
              <a:rPr lang="en-US" dirty="0" smtClean="0"/>
              <a:t>22 kg/m</a:t>
            </a:r>
            <a:r>
              <a:rPr lang="en-US" baseline="30000" dirty="0" smtClean="0"/>
              <a:t>2</a:t>
            </a:r>
            <a:r>
              <a:rPr lang="en-US" dirty="0" smtClean="0"/>
              <a:t> for females</a:t>
            </a:r>
          </a:p>
          <a:p>
            <a:pPr lvl="1"/>
            <a:r>
              <a:rPr lang="en-US" u="sng" dirty="0" smtClean="0"/>
              <a:t>&gt;</a:t>
            </a:r>
            <a:r>
              <a:rPr lang="en-US" dirty="0" smtClean="0"/>
              <a:t>23 kg/m</a:t>
            </a:r>
            <a:r>
              <a:rPr lang="en-US" baseline="30000" dirty="0" smtClean="0"/>
              <a:t>2</a:t>
            </a:r>
            <a:r>
              <a:rPr lang="en-US" dirty="0" smtClean="0"/>
              <a:t> for males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4823" y="5039591"/>
            <a:ext cx="5604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                        Stallings,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0823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Requirement in CF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REE typically increased in CF 105-130% of expected</a:t>
            </a:r>
          </a:p>
          <a:p>
            <a:pPr lvl="1"/>
            <a:r>
              <a:rPr lang="en-US" dirty="0" smtClean="0"/>
              <a:t>Generally hypermetabolic</a:t>
            </a:r>
          </a:p>
          <a:p>
            <a:pPr lvl="1"/>
            <a:r>
              <a:rPr lang="en-US" dirty="0" smtClean="0"/>
              <a:t>Individualized assessment required to determine accurate estimate of energy needs</a:t>
            </a:r>
          </a:p>
          <a:p>
            <a:r>
              <a:rPr lang="en-US" dirty="0" smtClean="0"/>
              <a:t>CFF guidelines call for energy needs 110-200% estimated energy requirements for age and gender</a:t>
            </a:r>
          </a:p>
          <a:p>
            <a:r>
              <a:rPr lang="en-US" dirty="0" smtClean="0"/>
              <a:t>Recommended kcal adjustment in increments of 10% above estimated energy requirements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40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961"/>
            <a:ext cx="10515600" cy="1325563"/>
          </a:xfrm>
        </p:spPr>
        <p:txBody>
          <a:bodyPr/>
          <a:lstStyle/>
          <a:p>
            <a:r>
              <a:rPr lang="en-US" dirty="0" smtClean="0"/>
              <a:t>Energy Needs in CF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645"/>
            <a:ext cx="10515600" cy="48573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Jeremy is an 18-year-old male who was diagnosed with CF at age 3.  He is pancreatic insufficient and tries to consume a high kcal, high fat diet.  He generally has a low activity level.</a:t>
            </a:r>
          </a:p>
          <a:p>
            <a:pPr marL="0" indent="0">
              <a:buNone/>
            </a:pPr>
            <a:r>
              <a:rPr lang="en-US" sz="2400" dirty="0" err="1" smtClean="0"/>
              <a:t>Ht</a:t>
            </a:r>
            <a:r>
              <a:rPr lang="en-US" sz="2400" dirty="0" smtClean="0"/>
              <a:t>: 70 in	</a:t>
            </a:r>
            <a:r>
              <a:rPr lang="en-US" sz="2400" dirty="0" err="1" smtClean="0"/>
              <a:t>Wt</a:t>
            </a:r>
            <a:r>
              <a:rPr lang="en-US" sz="2400" dirty="0" smtClean="0"/>
              <a:t>: 150#	BMI: 21.5</a:t>
            </a:r>
            <a:endParaRPr lang="en-US" sz="2400" dirty="0"/>
          </a:p>
          <a:p>
            <a:r>
              <a:rPr lang="en-US" sz="2400" dirty="0" smtClean="0"/>
              <a:t>What is Jeremy’s estimated energy requirement?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In the text, Table 2.1 provides the formula for kcals/d for Jeremy’s age and gender:                                                                                              88.5 – (61.9 x age[</a:t>
            </a:r>
            <a:r>
              <a:rPr lang="en-US" sz="2000" dirty="0" err="1" smtClean="0"/>
              <a:t>yr</a:t>
            </a:r>
            <a:r>
              <a:rPr lang="en-US" sz="2000" dirty="0" smtClean="0"/>
              <a:t>])+ PA x (26.7 x </a:t>
            </a:r>
            <a:r>
              <a:rPr lang="en-US" sz="2000" dirty="0" err="1" smtClean="0"/>
              <a:t>wt</a:t>
            </a:r>
            <a:r>
              <a:rPr lang="en-US" sz="2000" dirty="0" smtClean="0"/>
              <a:t>[kg] + 903 x </a:t>
            </a:r>
            <a:r>
              <a:rPr lang="en-US" sz="2000" dirty="0" err="1" smtClean="0"/>
              <a:t>ht</a:t>
            </a:r>
            <a:r>
              <a:rPr lang="en-US" sz="2000" dirty="0" smtClean="0"/>
              <a:t>[m]) + 25 kcals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Before using the formula, convert  Jeremy’s height and weight into metric units.</a:t>
            </a:r>
          </a:p>
          <a:p>
            <a:pPr lvl="2"/>
            <a:r>
              <a:rPr lang="en-US" sz="1800" dirty="0" err="1" smtClean="0"/>
              <a:t>Ht</a:t>
            </a:r>
            <a:r>
              <a:rPr lang="en-US" sz="1800" dirty="0" smtClean="0"/>
              <a:t>: 70 in x 2.54 cm/in = 177.8 cm/1000 = </a:t>
            </a:r>
            <a:r>
              <a:rPr lang="en-US" sz="1800" b="1" dirty="0" smtClean="0"/>
              <a:t>1.78 m</a:t>
            </a:r>
          </a:p>
          <a:p>
            <a:pPr lvl="2"/>
            <a:r>
              <a:rPr lang="en-US" sz="1800" dirty="0" err="1" smtClean="0"/>
              <a:t>Wt</a:t>
            </a:r>
            <a:r>
              <a:rPr lang="en-US" sz="1800" dirty="0" smtClean="0"/>
              <a:t>: 150 # x 1 kg/2.2# = </a:t>
            </a:r>
            <a:r>
              <a:rPr lang="en-US" sz="1800" b="1" dirty="0" smtClean="0"/>
              <a:t>68.2 kg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Plug numbers into the formula.</a:t>
            </a:r>
          </a:p>
          <a:p>
            <a:pPr marL="457200" lvl="1" indent="0">
              <a:buNone/>
            </a:pPr>
            <a:r>
              <a:rPr lang="en-US" sz="2000" dirty="0" smtClean="0"/>
              <a:t>	88.5 </a:t>
            </a:r>
            <a:r>
              <a:rPr lang="en-US" sz="2000" dirty="0"/>
              <a:t>– (</a:t>
            </a:r>
            <a:r>
              <a:rPr lang="en-US" sz="2000" dirty="0" smtClean="0"/>
              <a:t>61.9 x </a:t>
            </a:r>
            <a:r>
              <a:rPr lang="en-US" sz="2000" b="1" dirty="0" smtClean="0"/>
              <a:t>18</a:t>
            </a:r>
            <a:r>
              <a:rPr lang="en-US" sz="2000" dirty="0" smtClean="0"/>
              <a:t>)+ </a:t>
            </a:r>
            <a:r>
              <a:rPr lang="en-US" sz="2000" b="1" dirty="0" smtClean="0"/>
              <a:t>1.13</a:t>
            </a:r>
            <a:r>
              <a:rPr lang="en-US" sz="2000" dirty="0" smtClean="0"/>
              <a:t>(26.7 </a:t>
            </a:r>
            <a:r>
              <a:rPr lang="en-US" sz="2000" dirty="0"/>
              <a:t>x </a:t>
            </a:r>
            <a:r>
              <a:rPr lang="en-US" sz="2000" b="1" dirty="0" smtClean="0"/>
              <a:t>68.2</a:t>
            </a:r>
            <a:r>
              <a:rPr lang="en-US" sz="2000" dirty="0" smtClean="0"/>
              <a:t> + </a:t>
            </a:r>
            <a:r>
              <a:rPr lang="en-US" sz="2000" dirty="0"/>
              <a:t>903 x </a:t>
            </a:r>
            <a:r>
              <a:rPr lang="en-US" sz="2000" b="1" dirty="0" smtClean="0"/>
              <a:t>1.78</a:t>
            </a:r>
            <a:r>
              <a:rPr lang="en-US" sz="2000" dirty="0" smtClean="0"/>
              <a:t>) </a:t>
            </a:r>
            <a:r>
              <a:rPr lang="en-US" sz="2000" dirty="0"/>
              <a:t>+ 25 kcals = </a:t>
            </a:r>
            <a:r>
              <a:rPr lang="en-US" sz="2000" b="1" u="sng" dirty="0" smtClean="0"/>
              <a:t>2079 kcals/d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000" dirty="0" smtClean="0"/>
              <a:t>Add 10% for an initial estimate of energy needs for CF.  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2079 kcals/d + 10% = </a:t>
            </a:r>
            <a:r>
              <a:rPr lang="en-US" sz="2000" b="1" u="sng" dirty="0" smtClean="0"/>
              <a:t>2287 kcals/d</a:t>
            </a:r>
            <a:r>
              <a:rPr lang="en-US" sz="2000" dirty="0" smtClean="0"/>
              <a:t>*</a:t>
            </a:r>
          </a:p>
          <a:p>
            <a:pPr marL="457200" lvl="1" indent="0">
              <a:buNone/>
            </a:pPr>
            <a:r>
              <a:rPr lang="en-US" sz="2000" dirty="0" smtClean="0"/>
              <a:t>*This final estimate may need to be adjusted based on individual tolerance and weight status</a:t>
            </a:r>
          </a:p>
        </p:txBody>
      </p:sp>
    </p:spTree>
    <p:extLst>
      <p:ext uri="{BB962C8B-B14F-4D97-AF65-F5344CB8AC3E}">
        <p14:creationId xmlns:p14="http://schemas.microsoft.com/office/powerpoint/2010/main" val="2143378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Macronutrient Requirements in 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Fat – provides 9 kcal/g</a:t>
            </a:r>
          </a:p>
          <a:p>
            <a:pPr lvl="1"/>
            <a:r>
              <a:rPr lang="en-US" dirty="0" smtClean="0"/>
              <a:t>35-40% of total kcals</a:t>
            </a:r>
          </a:p>
          <a:p>
            <a:pPr lvl="1"/>
            <a:r>
              <a:rPr lang="en-US" dirty="0" smtClean="0"/>
              <a:t>Focus on monounsaturated fatty acids (MUFA) and polyunsaturated fatty acids (PUFA) vs saturated fatty acids</a:t>
            </a:r>
          </a:p>
          <a:p>
            <a:pPr lvl="1"/>
            <a:r>
              <a:rPr lang="en-US" dirty="0" smtClean="0"/>
              <a:t>No benefits seen with medium chain triglycerides (MCT)</a:t>
            </a:r>
          </a:p>
          <a:p>
            <a:r>
              <a:rPr lang="en-US" dirty="0" smtClean="0"/>
              <a:t>Protein</a:t>
            </a:r>
          </a:p>
          <a:p>
            <a:pPr lvl="1"/>
            <a:r>
              <a:rPr lang="en-US" dirty="0" smtClean="0"/>
              <a:t>12-15% of total kcals </a:t>
            </a:r>
            <a:r>
              <a:rPr lang="en-US" b="1" u="sng" dirty="0" smtClean="0"/>
              <a:t>OR</a:t>
            </a:r>
            <a:r>
              <a:rPr lang="en-US" dirty="0" smtClean="0"/>
              <a:t> 1.5-2 times the RDA</a:t>
            </a:r>
          </a:p>
          <a:p>
            <a:pPr lvl="1"/>
            <a:r>
              <a:rPr lang="en-US" dirty="0" smtClean="0"/>
              <a:t>Compare above recommendations to assess appropriate protein load</a:t>
            </a:r>
            <a:endParaRPr lang="en-US" dirty="0"/>
          </a:p>
          <a:p>
            <a:r>
              <a:rPr lang="en-US" dirty="0" smtClean="0"/>
              <a:t>Carbohydrate (CHO) - typically minimal loss of CHO in stool of CF patients</a:t>
            </a:r>
          </a:p>
          <a:p>
            <a:pPr lvl="1"/>
            <a:r>
              <a:rPr lang="en-US" dirty="0" smtClean="0"/>
              <a:t>Approximately 50% of total kcals…calculate fat and protein first to determine </a:t>
            </a:r>
          </a:p>
          <a:p>
            <a:pPr lvl="1"/>
            <a:r>
              <a:rPr lang="en-US" dirty="0" smtClean="0"/>
              <a:t>Keep in mind minimum RDAs for pediatric and adult patients</a:t>
            </a:r>
          </a:p>
          <a:p>
            <a:pPr lvl="1"/>
            <a:r>
              <a:rPr lang="en-US" dirty="0" smtClean="0"/>
              <a:t>Moderate fiber intake as tolerated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253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Interprofessional Team in 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“Since cystic fibrosis (CF) is a complex disease, it requires a team approach with you or your child at the center. Your CF care team includes a group of CF health care professionals who partner with you to provide specialized, comprehensive CF care</a:t>
            </a:r>
            <a:r>
              <a:rPr lang="en-US" dirty="0" smtClean="0"/>
              <a:t>.”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www.cff.org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RDNs are an integral part of the interprofessional health care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33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Interprofessional Team in CF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313"/>
          <a:stretch/>
        </p:blipFill>
        <p:spPr>
          <a:xfrm>
            <a:off x="660865" y="1558635"/>
            <a:ext cx="10870270" cy="4444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25024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www.cff.org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18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RDN in CF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Helps </a:t>
            </a:r>
            <a:r>
              <a:rPr lang="en-US" dirty="0" smtClean="0"/>
              <a:t>patients gain </a:t>
            </a:r>
            <a:r>
              <a:rPr lang="en-US" dirty="0"/>
              <a:t>or maintain a healthy weight </a:t>
            </a:r>
            <a:endParaRPr lang="en-US" dirty="0" smtClean="0"/>
          </a:p>
          <a:p>
            <a:r>
              <a:rPr lang="en-US" dirty="0" smtClean="0"/>
              <a:t>Develops </a:t>
            </a:r>
            <a:r>
              <a:rPr lang="en-US" dirty="0"/>
              <a:t>a nutritional plan that is high in calories, protein, vitamins and </a:t>
            </a:r>
            <a:r>
              <a:rPr lang="en-US" dirty="0" smtClean="0"/>
              <a:t>minerals</a:t>
            </a:r>
            <a:endParaRPr lang="en-US" dirty="0"/>
          </a:p>
          <a:p>
            <a:r>
              <a:rPr lang="en-US" dirty="0"/>
              <a:t>Recommends fat-soluble vitamins, pancreatic enzymes and additional dietary </a:t>
            </a:r>
            <a:r>
              <a:rPr lang="en-US" dirty="0" smtClean="0"/>
              <a:t>supplements</a:t>
            </a:r>
            <a:endParaRPr lang="en-US" dirty="0"/>
          </a:p>
          <a:p>
            <a:r>
              <a:rPr lang="en-US" dirty="0"/>
              <a:t>Works with </a:t>
            </a:r>
            <a:r>
              <a:rPr lang="en-US" dirty="0" smtClean="0"/>
              <a:t>patients </a:t>
            </a:r>
            <a:r>
              <a:rPr lang="en-US" dirty="0"/>
              <a:t>to meet </a:t>
            </a:r>
            <a:r>
              <a:rPr lang="en-US" dirty="0" smtClean="0"/>
              <a:t>nutritional goals, which may include tube feeding</a:t>
            </a:r>
            <a:endParaRPr lang="en-US" dirty="0"/>
          </a:p>
          <a:p>
            <a:r>
              <a:rPr lang="en-US" dirty="0"/>
              <a:t>Helps </a:t>
            </a:r>
            <a:r>
              <a:rPr lang="en-US" dirty="0" smtClean="0"/>
              <a:t>patients </a:t>
            </a:r>
            <a:r>
              <a:rPr lang="en-US" dirty="0"/>
              <a:t>manage </a:t>
            </a:r>
            <a:r>
              <a:rPr lang="en-US" dirty="0" smtClean="0"/>
              <a:t>CF-related diabetes (CFRD) </a:t>
            </a:r>
            <a:r>
              <a:rPr lang="en-US" dirty="0"/>
              <a:t>and bone diseases like </a:t>
            </a:r>
            <a:r>
              <a:rPr lang="en-US" dirty="0" smtClean="0"/>
              <a:t>osteoporosis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7954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www.cff.org/Living-with-CF/Your-CF-Care-Team/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67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the pathophysiology of cystic fibrosis, and specifically how the disease process alters nutrient digestion, absorption, and metabolism.</a:t>
            </a:r>
          </a:p>
          <a:p>
            <a:pPr lvl="0"/>
            <a:r>
              <a:rPr lang="en-US" dirty="0"/>
              <a:t>Utilize cystic fibrosis resources including the Cystic Fibrosis Foundation (CFF) </a:t>
            </a:r>
            <a:r>
              <a:rPr lang="en-US" dirty="0" smtClean="0"/>
              <a:t>website.</a:t>
            </a:r>
            <a:endParaRPr lang="en-US" dirty="0"/>
          </a:p>
          <a:p>
            <a:pPr lvl="0"/>
            <a:r>
              <a:rPr lang="en-US" dirty="0"/>
              <a:t>Discuss the interprofessional team approach in working with CF patients and their families.  </a:t>
            </a:r>
          </a:p>
          <a:p>
            <a:pPr lvl="0"/>
            <a:r>
              <a:rPr lang="en-US" dirty="0"/>
              <a:t>Describe Life Course Theory </a:t>
            </a:r>
            <a:r>
              <a:rPr lang="en-US" dirty="0" smtClean="0"/>
              <a:t>(LCT) and </a:t>
            </a:r>
            <a:r>
              <a:rPr lang="en-US" dirty="0"/>
              <a:t>how this is used on the context of CF care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9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i="1" dirty="0"/>
              <a:t>Nutrition in Cystic Fibrosis</a:t>
            </a:r>
            <a:r>
              <a:rPr lang="en-US" dirty="0"/>
              <a:t>, Yen and </a:t>
            </a:r>
            <a:r>
              <a:rPr lang="en-US" dirty="0" smtClean="0"/>
              <a:t>Radmer Leonard </a:t>
            </a:r>
            <a:r>
              <a:rPr lang="en-US" dirty="0"/>
              <a:t>- Chapters 1-3</a:t>
            </a:r>
          </a:p>
          <a:p>
            <a:r>
              <a:rPr lang="en-US" dirty="0" smtClean="0"/>
              <a:t>Cystic Fibrosis Foundation – </a:t>
            </a:r>
            <a:r>
              <a:rPr lang="en-US" dirty="0" smtClean="0">
                <a:hlinkClick r:id="rId2"/>
              </a:rPr>
              <a:t>www.cff.org</a:t>
            </a:r>
            <a:r>
              <a:rPr lang="en-US" dirty="0" smtClean="0"/>
              <a:t> </a:t>
            </a:r>
          </a:p>
          <a:p>
            <a:r>
              <a:rPr lang="en-US" dirty="0"/>
              <a:t>University of Utah Health Sciences, Genetic Science Learning Center </a:t>
            </a:r>
            <a:r>
              <a:rPr lang="en-US" dirty="0">
                <a:hlinkClick r:id="rId3"/>
              </a:rPr>
              <a:t>www.learn.genetics.utah.edu</a:t>
            </a:r>
            <a:r>
              <a:rPr lang="en-US" dirty="0"/>
              <a:t> </a:t>
            </a:r>
          </a:p>
          <a:p>
            <a:r>
              <a:rPr lang="en-US" dirty="0" smtClean="0"/>
              <a:t>National Heart, Lung and </a:t>
            </a:r>
            <a:r>
              <a:rPr lang="en-US" dirty="0"/>
              <a:t>Blood Institute - </a:t>
            </a:r>
            <a:r>
              <a:rPr lang="en-US" dirty="0" smtClean="0">
                <a:hlinkClick r:id="rId4"/>
              </a:rPr>
              <a:t>www.nhlbi.nih.gov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Nutrition Therapy and Pathophysiology</a:t>
            </a:r>
            <a:r>
              <a:rPr lang="en-US" dirty="0" smtClean="0"/>
              <a:t>, Nelms et al., 2</a:t>
            </a:r>
            <a:r>
              <a:rPr lang="en-US" baseline="30000" dirty="0" smtClean="0"/>
              <a:t>nd</a:t>
            </a:r>
            <a:r>
              <a:rPr lang="en-US" dirty="0" smtClean="0"/>
              <a:t> Ed – Chapter 14</a:t>
            </a:r>
          </a:p>
          <a:p>
            <a:pPr lvl="0"/>
            <a:r>
              <a:rPr lang="en-US" dirty="0"/>
              <a:t>Stallings et al. Evidence-based practice recommendations for nutrition-related management of children and adults with cystic fibrosis and pancreatic insufficiency: results of a systematic review. J Am Diet Assoc. 2008; 108(5):832-9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8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cystic fibrosis (CF)?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17627" cy="4351338"/>
          </a:xfrm>
        </p:spPr>
        <p:txBody>
          <a:bodyPr/>
          <a:lstStyle/>
          <a:p>
            <a:r>
              <a:rPr lang="en-US" dirty="0" smtClean="0"/>
              <a:t>Genetic, autosomal recessive disorder </a:t>
            </a:r>
          </a:p>
          <a:p>
            <a:r>
              <a:rPr lang="en-US" dirty="0" smtClean="0"/>
              <a:t>Mutations in cystic fibrosis transmembrane regulator (CFTR) gene</a:t>
            </a:r>
          </a:p>
          <a:p>
            <a:pPr lvl="1"/>
            <a:r>
              <a:rPr lang="en-US" dirty="0"/>
              <a:t>Changes in the CFTR protein result in production of thick mucous in epithelial tissues including </a:t>
            </a:r>
            <a:r>
              <a:rPr lang="en-US" dirty="0" smtClean="0"/>
              <a:t>in the </a:t>
            </a:r>
            <a:r>
              <a:rPr lang="en-US" dirty="0"/>
              <a:t>digestive tract, respiratory tract, and sweat glands</a:t>
            </a:r>
            <a:endParaRPr lang="en-US" b="1" dirty="0"/>
          </a:p>
          <a:p>
            <a:pPr lvl="1"/>
            <a:r>
              <a:rPr lang="en-US" b="1" dirty="0" smtClean="0"/>
              <a:t>Watch the video</a:t>
            </a:r>
            <a:r>
              <a:rPr lang="en-US" dirty="0" smtClean="0"/>
              <a:t> demonstrating function of CFTR in lung cell (link under “Reference Material” for Module 1)</a:t>
            </a:r>
          </a:p>
          <a:p>
            <a:r>
              <a:rPr lang="en-US" dirty="0" smtClean="0"/>
              <a:t>There are five classes of mutations (I-V), with class I, II and III mutations resulting in more severe disease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0" y="2780434"/>
            <a:ext cx="1605212" cy="3531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50231" y="6433967"/>
            <a:ext cx="2050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www.learn.genetics.utah.edu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924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32" y="0"/>
            <a:ext cx="8987891" cy="6587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9854" y="6540716"/>
            <a:ext cx="6220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www.learn.genetics.utah.edu/content/disorders/singlegene/cf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4185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CF diagnosed?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Newborn screening </a:t>
            </a:r>
            <a:r>
              <a:rPr lang="en-US" dirty="0" smtClean="0"/>
              <a:t>for most common genetic mutations</a:t>
            </a:r>
          </a:p>
          <a:p>
            <a:r>
              <a:rPr lang="en-US" dirty="0" smtClean="0"/>
              <a:t>Results are confirmed with sweat chloride test or additional genetic testing</a:t>
            </a:r>
          </a:p>
          <a:p>
            <a:r>
              <a:rPr lang="en-US" dirty="0" smtClean="0"/>
              <a:t>Early detection results in improved health outcomes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042"/>
          <a:stretch/>
        </p:blipFill>
        <p:spPr>
          <a:xfrm>
            <a:off x="2762250" y="3721884"/>
            <a:ext cx="6667500" cy="296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4053" y="6543927"/>
            <a:ext cx="264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www.cff.org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340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CF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1054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Lungs and airways</a:t>
            </a:r>
          </a:p>
          <a:p>
            <a:r>
              <a:rPr lang="en-US" dirty="0" smtClean="0"/>
              <a:t>Nutrition-related</a:t>
            </a:r>
          </a:p>
          <a:p>
            <a:pPr lvl="1"/>
            <a:r>
              <a:rPr lang="en-US" dirty="0" smtClean="0"/>
              <a:t>Malabsorption of nutrients, including fat and fat-soluble vitamins, occurs in patients with pancreatic involvement</a:t>
            </a:r>
          </a:p>
          <a:p>
            <a:pPr lvl="1"/>
            <a:r>
              <a:rPr lang="en-US" dirty="0" smtClean="0"/>
              <a:t>Weight loss, poor growth, and nutrient deficiencies</a:t>
            </a:r>
          </a:p>
          <a:p>
            <a:pPr lvl="1"/>
            <a:r>
              <a:rPr lang="en-US" dirty="0" smtClean="0"/>
              <a:t>Psychosocial issues may also impact nutrition status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8418" y="5968313"/>
            <a:ext cx="7502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www.nhlbi.nih.gov/health/health-topics/topics/cf/signs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45" y="1303343"/>
            <a:ext cx="6643255" cy="473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5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20494" y="1267692"/>
            <a:ext cx="6059777" cy="363586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9936" y="1597169"/>
            <a:ext cx="5181600" cy="4351338"/>
          </a:xfrm>
        </p:spPr>
        <p:txBody>
          <a:bodyPr/>
          <a:lstStyle/>
          <a:p>
            <a:r>
              <a:rPr lang="en-US" dirty="0" smtClean="0"/>
              <a:t>Individuals with CF have seen significant increases in median predicted survival age</a:t>
            </a:r>
          </a:p>
          <a:p>
            <a:r>
              <a:rPr lang="en-US" dirty="0" smtClean="0"/>
              <a:t>Quality health and nutrition interventions are important for increased survival rates and increased quality of life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00800" y="4765058"/>
            <a:ext cx="3499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https://www.cff.org/For-Caregivers/CF-Care-Centers/</a:t>
            </a:r>
          </a:p>
        </p:txBody>
      </p:sp>
    </p:spTree>
    <p:extLst>
      <p:ext uri="{BB962C8B-B14F-4D97-AF65-F5344CB8AC3E}">
        <p14:creationId xmlns:p14="http://schemas.microsoft.com/office/powerpoint/2010/main" val="387621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and the GI 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the GI tract, and specifically the small intestine is where most nutrient digestion and absorption occurs</a:t>
            </a:r>
          </a:p>
          <a:p>
            <a:r>
              <a:rPr lang="en-US" dirty="0" smtClean="0"/>
              <a:t>Most CF patients are pancreatic insufficient - thick mucous in the pancreas blocks the release of digestive enzymes leading to severe malabsorption in the gut </a:t>
            </a:r>
          </a:p>
          <a:p>
            <a:r>
              <a:rPr lang="en-US" dirty="0" smtClean="0"/>
              <a:t>Pancreatic enzyme replacement therapy (PERT) provides the necessary digestive enzymes</a:t>
            </a:r>
          </a:p>
          <a:p>
            <a:pPr lvl="1"/>
            <a:r>
              <a:rPr lang="en-US" dirty="0" smtClean="0"/>
              <a:t>Prescription digestive enzymes taken by mouth immediately before meals</a:t>
            </a:r>
          </a:p>
          <a:p>
            <a:pPr lvl="1"/>
            <a:r>
              <a:rPr lang="en-US" dirty="0" smtClean="0"/>
              <a:t>Pill burden can be high, as several pills may be required each meal and snack</a:t>
            </a:r>
          </a:p>
          <a:p>
            <a:pPr lvl="1"/>
            <a:r>
              <a:rPr lang="en-US" dirty="0" smtClean="0"/>
              <a:t>Adherence to PERT can vary and must be assessed at each CF clinic visit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5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1" y="486568"/>
            <a:ext cx="6573980" cy="602853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REVIEW QUESTIONS</a:t>
            </a:r>
          </a:p>
          <a:p>
            <a:r>
              <a:rPr lang="en-US" dirty="0" smtClean="0"/>
              <a:t>How are macronutrients digested and absorbed?</a:t>
            </a:r>
          </a:p>
          <a:p>
            <a:r>
              <a:rPr lang="en-US" dirty="0" smtClean="0"/>
              <a:t>How is the pancreas involved in digestion?  </a:t>
            </a:r>
          </a:p>
          <a:p>
            <a:r>
              <a:rPr lang="en-US" dirty="0" smtClean="0"/>
              <a:t>If an individual has fat malabsorption, what other nutrients might be affected?</a:t>
            </a:r>
          </a:p>
          <a:p>
            <a:r>
              <a:rPr lang="en-US" dirty="0" smtClean="0"/>
              <a:t>What are the signs and symptoms of fat malabsorption? </a:t>
            </a:r>
          </a:p>
          <a:p>
            <a:r>
              <a:rPr lang="en-US" dirty="0" smtClean="0"/>
              <a:t>If a pancreatic insufficient CF patient does not take prescribed digestive enzymes, what are the consequences?</a:t>
            </a:r>
          </a:p>
          <a:p>
            <a:r>
              <a:rPr lang="en-US" dirty="0" smtClean="0"/>
              <a:t>Would a pancreatic sufficient CF patient need to take digestive enzymes? </a:t>
            </a:r>
            <a:endParaRPr lang="en-US" dirty="0"/>
          </a:p>
        </p:txBody>
      </p:sp>
      <p:pic>
        <p:nvPicPr>
          <p:cNvPr id="11" name="Picture 4" descr="14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4" y="148034"/>
            <a:ext cx="3639993" cy="627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0719" y="6515100"/>
            <a:ext cx="3564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Nutrition Therapy and Pathophysiology, </a:t>
            </a:r>
            <a:r>
              <a:rPr lang="en-US" sz="1200" dirty="0" smtClean="0"/>
              <a:t>Nelms et al</a:t>
            </a:r>
            <a:r>
              <a:rPr lang="en-US" sz="1200" i="1" dirty="0" smtClean="0"/>
              <a:t>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6995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1228</Words>
  <Application>Microsoft Office PowerPoint</Application>
  <PresentationFormat>Widescreen</PresentationFormat>
  <Paragraphs>128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Nutrition and Cystic Fibrosis </vt:lpstr>
      <vt:lpstr>Learning Objectives</vt:lpstr>
      <vt:lpstr>What is cystic fibrosis (CF)?</vt:lpstr>
      <vt:lpstr>PowerPoint Presentation</vt:lpstr>
      <vt:lpstr>How is CF diagnosed?</vt:lpstr>
      <vt:lpstr>Consequences of CF </vt:lpstr>
      <vt:lpstr>Prognosis</vt:lpstr>
      <vt:lpstr>CF and the GI Tract</vt:lpstr>
      <vt:lpstr>PowerPoint Presentation</vt:lpstr>
      <vt:lpstr>CF and Nutrition</vt:lpstr>
      <vt:lpstr>CF and Nutrition</vt:lpstr>
      <vt:lpstr>PowerPoint Presentation</vt:lpstr>
      <vt:lpstr>PowerPoint Presentation</vt:lpstr>
      <vt:lpstr>Energy Requirement in CF</vt:lpstr>
      <vt:lpstr>Energy Needs in CF - EXAMPLE</vt:lpstr>
      <vt:lpstr>Macronutrient Requirements in CF</vt:lpstr>
      <vt:lpstr>The Interprofessional Team in CF</vt:lpstr>
      <vt:lpstr>The Interprofessional Team in CF</vt:lpstr>
      <vt:lpstr>The Role of the RDN in CF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and Cystic Fibrosis</dc:title>
  <dc:creator>Kelly Jackson</dc:creator>
  <cp:lastModifiedBy>Kelly Jackson</cp:lastModifiedBy>
  <cp:revision>99</cp:revision>
  <dcterms:created xsi:type="dcterms:W3CDTF">2016-05-24T20:35:42Z</dcterms:created>
  <dcterms:modified xsi:type="dcterms:W3CDTF">2016-06-27T14:15:05Z</dcterms:modified>
</cp:coreProperties>
</file>