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7" r:id="rId5"/>
    <p:sldId id="278" r:id="rId6"/>
    <p:sldId id="279" r:id="rId7"/>
    <p:sldId id="276" r:id="rId8"/>
    <p:sldId id="264" r:id="rId9"/>
    <p:sldId id="272" r:id="rId10"/>
    <p:sldId id="261" r:id="rId11"/>
    <p:sldId id="265" r:id="rId12"/>
    <p:sldId id="268" r:id="rId13"/>
    <p:sldId id="267" r:id="rId14"/>
    <p:sldId id="273" r:id="rId15"/>
    <p:sldId id="259" r:id="rId16"/>
    <p:sldId id="274" r:id="rId17"/>
    <p:sldId id="275" r:id="rId18"/>
    <p:sldId id="266" r:id="rId19"/>
    <p:sldId id="286" r:id="rId20"/>
    <p:sldId id="287" r:id="rId21"/>
    <p:sldId id="281" r:id="rId22"/>
    <p:sldId id="280" r:id="rId23"/>
    <p:sldId id="289" r:id="rId24"/>
    <p:sldId id="282" r:id="rId25"/>
    <p:sldId id="288" r:id="rId26"/>
    <p:sldId id="283" r:id="rId27"/>
    <p:sldId id="284" r:id="rId28"/>
    <p:sldId id="285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3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9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5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6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2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6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1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7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573D-8367-481E-B81F-9B20FE6733DD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ECBD9-E60C-4383-AF90-C8B3C3CD0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growthcharts/who_charts.htm" TargetMode="External"/><Relationship Id="rId2" Type="http://schemas.openxmlformats.org/officeDocument/2006/relationships/hyperlink" Target="http://www.cf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terspavementpounder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Nutrition and Cystic Fibrosis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82082"/>
            <a:ext cx="9144000" cy="1655762"/>
          </a:xfrm>
        </p:spPr>
        <p:txBody>
          <a:bodyPr/>
          <a:lstStyle/>
          <a:p>
            <a:r>
              <a:rPr lang="en-US" sz="4400" b="1" dirty="0" smtClean="0"/>
              <a:t>Module 2: </a:t>
            </a:r>
            <a:r>
              <a:rPr lang="en-US" sz="4400" b="1" dirty="0"/>
              <a:t>Nutrition Assessment and Intervention in Pediatric CF </a:t>
            </a:r>
            <a:endParaRPr lang="en-US" sz="4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84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Assessment in </a:t>
            </a:r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addition to ABCD, for CF be sure to add </a:t>
            </a:r>
            <a:r>
              <a:rPr lang="en-US" b="1" dirty="0" smtClean="0"/>
              <a:t>RSVP</a:t>
            </a:r>
            <a:r>
              <a:rPr lang="en-US" dirty="0" smtClean="0"/>
              <a:t>…</a:t>
            </a:r>
          </a:p>
          <a:p>
            <a:r>
              <a:rPr lang="en-US" b="1" dirty="0" smtClean="0"/>
              <a:t>R</a:t>
            </a:r>
            <a:r>
              <a:rPr lang="en-US" dirty="0" smtClean="0"/>
              <a:t>elated Disease/Illness/Genetics/Previous medical history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tool/GI history</a:t>
            </a:r>
          </a:p>
          <a:p>
            <a:r>
              <a:rPr lang="en-US" b="1" dirty="0" smtClean="0"/>
              <a:t>V</a:t>
            </a:r>
            <a:r>
              <a:rPr lang="en-US" dirty="0" smtClean="0"/>
              <a:t>itamin history</a:t>
            </a:r>
          </a:p>
          <a:p>
            <a:r>
              <a:rPr lang="en-US" b="1" dirty="0" smtClean="0"/>
              <a:t>P</a:t>
            </a:r>
            <a:r>
              <a:rPr lang="en-US" dirty="0" smtClean="0"/>
              <a:t>ancreatic enzymes</a:t>
            </a:r>
          </a:p>
          <a:p>
            <a:endParaRPr lang="en-US" dirty="0"/>
          </a:p>
          <a:p>
            <a:r>
              <a:rPr lang="en-US" dirty="0" smtClean="0"/>
              <a:t>Review Table 7.2 of text for specific details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844" y="3002972"/>
            <a:ext cx="2878282" cy="287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1993" y="5806611"/>
            <a:ext cx="354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Pancreatic enzyme capsules (Creon)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3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charts utilized to monitor growth trends and growth goals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4139" t="11489" r="32303" b="5907"/>
          <a:stretch/>
        </p:blipFill>
        <p:spPr>
          <a:xfrm>
            <a:off x="2068346" y="2228932"/>
            <a:ext cx="3343217" cy="462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3861" t="12109" r="33070" b="5411"/>
          <a:stretch/>
        </p:blipFill>
        <p:spPr>
          <a:xfrm>
            <a:off x="6370673" y="2219827"/>
            <a:ext cx="3313412" cy="46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40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022"/>
            <a:ext cx="10515600" cy="4351338"/>
          </a:xfrm>
        </p:spPr>
        <p:txBody>
          <a:bodyPr/>
          <a:lstStyle/>
          <a:p>
            <a:r>
              <a:rPr lang="en-US" dirty="0" smtClean="0"/>
              <a:t>Children &lt; 2 years of age growth </a:t>
            </a:r>
            <a:r>
              <a:rPr lang="en-US" dirty="0" smtClean="0"/>
              <a:t>charts (WHO)</a:t>
            </a:r>
            <a:endParaRPr lang="en-US" dirty="0" smtClean="0"/>
          </a:p>
          <a:p>
            <a:pPr lvl="1"/>
            <a:r>
              <a:rPr lang="en-US" dirty="0" smtClean="0"/>
              <a:t>Weight-for-age</a:t>
            </a:r>
          </a:p>
          <a:p>
            <a:pPr lvl="1"/>
            <a:r>
              <a:rPr lang="en-US" dirty="0" smtClean="0"/>
              <a:t>Length-for-age</a:t>
            </a:r>
          </a:p>
          <a:p>
            <a:pPr lvl="1"/>
            <a:r>
              <a:rPr lang="en-US" dirty="0" smtClean="0"/>
              <a:t>Weight-for-length </a:t>
            </a:r>
          </a:p>
          <a:p>
            <a:r>
              <a:rPr lang="en-US" dirty="0" smtClean="0"/>
              <a:t>Children 2-20 years of age growth </a:t>
            </a:r>
            <a:r>
              <a:rPr lang="en-US" dirty="0" smtClean="0"/>
              <a:t>charts (CDC)</a:t>
            </a:r>
            <a:endParaRPr lang="en-US" dirty="0" smtClean="0"/>
          </a:p>
          <a:p>
            <a:pPr lvl="1"/>
            <a:r>
              <a:rPr lang="en-US" dirty="0" smtClean="0"/>
              <a:t>Weight-for-age</a:t>
            </a:r>
          </a:p>
          <a:p>
            <a:pPr lvl="1"/>
            <a:r>
              <a:rPr lang="en-US" dirty="0" smtClean="0"/>
              <a:t>Height-for-age</a:t>
            </a:r>
          </a:p>
          <a:p>
            <a:pPr lvl="1"/>
            <a:r>
              <a:rPr lang="en-US" dirty="0" smtClean="0"/>
              <a:t>BMI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3861" t="12233" r="32233" b="5907"/>
          <a:stretch/>
        </p:blipFill>
        <p:spPr>
          <a:xfrm>
            <a:off x="7893310" y="684753"/>
            <a:ext cx="4298690" cy="583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364" y="1825625"/>
            <a:ext cx="4312227" cy="4351338"/>
          </a:xfrm>
        </p:spPr>
        <p:txBody>
          <a:bodyPr/>
          <a:lstStyle/>
          <a:p>
            <a:r>
              <a:rPr lang="en-US" dirty="0" smtClean="0"/>
              <a:t>Appropriate weight gain should be monitored</a:t>
            </a:r>
          </a:p>
          <a:p>
            <a:r>
              <a:rPr lang="en-US" dirty="0"/>
              <a:t>E</a:t>
            </a:r>
            <a:r>
              <a:rPr lang="en-US" dirty="0" smtClean="0"/>
              <a:t>ach clinic visit a weight goal should be established for subsequent visit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5668360"/>
              </p:ext>
            </p:extLst>
          </p:nvPr>
        </p:nvGraphicFramePr>
        <p:xfrm>
          <a:off x="6172200" y="1825625"/>
          <a:ext cx="5181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Age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Females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Birth-1 month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2-3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3-4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4-5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5-6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6-9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9-24 months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7-10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9800" y="140379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Expected Rate of Weight Gain (g/d) for </a:t>
            </a:r>
            <a:r>
              <a:rPr lang="en-US" b="1" dirty="0" smtClean="0"/>
              <a:t>Birth-24 months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5328053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Adapted from</a:t>
            </a:r>
            <a:r>
              <a:rPr lang="en-US" sz="1200" i="1" dirty="0"/>
              <a:t> Nutrition in Cystic Fibrosis</a:t>
            </a:r>
            <a:r>
              <a:rPr lang="en-US" sz="1200" dirty="0"/>
              <a:t>, Yen and </a:t>
            </a:r>
            <a:r>
              <a:rPr lang="en-US" sz="1200" dirty="0" smtClean="0"/>
              <a:t>Radmer Leonard, Figure 6.1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278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Anthropometrics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309309"/>
              </p:ext>
            </p:extLst>
          </p:nvPr>
        </p:nvGraphicFramePr>
        <p:xfrm>
          <a:off x="3584865" y="1991027"/>
          <a:ext cx="5181600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200"/>
                <a:gridCol w="1727200"/>
                <a:gridCol w="1727200"/>
              </a:tblGrid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Age Range (yrs)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2-3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4.7-6.7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5.2-8.2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3-4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5.2-8.1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5.3-9.0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4-5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5.9-9.5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5.9-10.0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5-6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6.3-10.4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6.3-10.9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6-7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6.5-11.7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6.9-12.2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7-8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7.1-13.4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7.9-14.2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8-9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8.0-15.5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9.4-16.6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9-10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9.3-17.4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10.7-18.8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10-11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10.9-18.8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11.9-20.0</a:t>
                      </a:r>
                      <a:endParaRPr lang="en-US" sz="1800" dirty="0"/>
                    </a:p>
                  </a:txBody>
                  <a:tcPr/>
                </a:tc>
              </a:tr>
              <a:tr h="3244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11-12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12.6-19.3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12.2-19.7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05200" y="1621695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Expected Rate of Weight </a:t>
            </a:r>
            <a:r>
              <a:rPr lang="en-US" b="1" dirty="0"/>
              <a:t>G</a:t>
            </a:r>
            <a:r>
              <a:rPr lang="en-US" b="1" dirty="0" smtClean="0"/>
              <a:t>ain (g/d) for Ages 2-12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84865" y="6007247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Adapted from</a:t>
            </a:r>
            <a:r>
              <a:rPr lang="en-US" sz="1200" i="1" dirty="0"/>
              <a:t> Nutrition in Cystic Fibrosis</a:t>
            </a:r>
            <a:r>
              <a:rPr lang="en-US" sz="1200" dirty="0"/>
              <a:t>, Yen and </a:t>
            </a:r>
            <a:r>
              <a:rPr lang="en-US" sz="1200" dirty="0" smtClean="0"/>
              <a:t>Radmer Leonard, Table 7.5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5777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Biochemical </a:t>
            </a:r>
            <a:r>
              <a:rPr lang="en-US" sz="3600" dirty="0" smtClean="0"/>
              <a:t>- Recommended Yearly Lab Evaluations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184248"/>
              </p:ext>
            </p:extLst>
          </p:nvPr>
        </p:nvGraphicFramePr>
        <p:xfrm>
          <a:off x="616526" y="1461943"/>
          <a:ext cx="11187546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182"/>
                <a:gridCol w="3729182"/>
                <a:gridCol w="372918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</a:t>
                      </a:r>
                      <a:r>
                        <a:rPr lang="en-US" baseline="0" dirty="0" smtClean="0"/>
                        <a:t> to Order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Comprehensive metabolic profile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</a:t>
                      </a:r>
                      <a:r>
                        <a:rPr lang="en-US" baseline="0" dirty="0" smtClean="0"/>
                        <a:t> fasting glucose may indicate CFRD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Complete</a:t>
                      </a:r>
                      <a:r>
                        <a:rPr lang="en-US" baseline="0" dirty="0" smtClean="0"/>
                        <a:t> blood count with differential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CBC with differential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Microcytic</a:t>
                      </a:r>
                      <a:r>
                        <a:rPr lang="en-US" baseline="0" dirty="0" smtClean="0"/>
                        <a:t> anemia – considering checking for iron deficiency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Gamma glutamyl</a:t>
                      </a:r>
                      <a:r>
                        <a:rPr lang="en-US" baseline="0" dirty="0" smtClean="0"/>
                        <a:t> transferase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Elevated levels</a:t>
                      </a:r>
                      <a:r>
                        <a:rPr lang="en-US" baseline="0" dirty="0" smtClean="0"/>
                        <a:t> may indicate CF-related liver disease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Retinol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</a:t>
                      </a:r>
                      <a:r>
                        <a:rPr lang="en-US" baseline="0" dirty="0" smtClean="0"/>
                        <a:t> – monitor for vision problems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</a:t>
                      </a:r>
                      <a:r>
                        <a:rPr lang="en-US" baseline="0" dirty="0" smtClean="0"/>
                        <a:t>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r>
                        <a:rPr lang="en-US" baseline="0" dirty="0" smtClean="0"/>
                        <a:t> (OH) Vitamin 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Severe deficiency – consider</a:t>
                      </a:r>
                      <a:r>
                        <a:rPr lang="en-US" baseline="0" dirty="0" smtClean="0"/>
                        <a:t> evaluation for osteoporosis/osteopenia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Alpha</a:t>
                      </a:r>
                      <a:r>
                        <a:rPr lang="en-US" baseline="0" dirty="0" smtClean="0"/>
                        <a:t> tocopherol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Deficiency – monitor for peripheral neuropathy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Vitamin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PT/INR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Elevation</a:t>
                      </a:r>
                      <a:r>
                        <a:rPr lang="en-US" baseline="0" dirty="0" smtClean="0"/>
                        <a:t> may be secondary to deficiency or impaired liver synthesis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6526" y="6581001"/>
            <a:ext cx="11187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Adapted from </a:t>
            </a:r>
            <a:r>
              <a:rPr lang="en-US" sz="1200" i="1" dirty="0" smtClean="0"/>
              <a:t>Nutrition in Cystic Fibrosis</a:t>
            </a:r>
            <a:r>
              <a:rPr lang="en-US" sz="1200" dirty="0" smtClean="0"/>
              <a:t>, </a:t>
            </a:r>
            <a:r>
              <a:rPr lang="en-US" sz="1200" dirty="0"/>
              <a:t>Yen and Radmer Leonard </a:t>
            </a:r>
            <a:r>
              <a:rPr lang="en-US" sz="1200" dirty="0" smtClean="0"/>
              <a:t>, Table 7.6 p 108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5916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Head to toe assessment including…</a:t>
            </a:r>
          </a:p>
          <a:p>
            <a:pPr lvl="1"/>
            <a:r>
              <a:rPr lang="en-US" dirty="0" smtClean="0"/>
              <a:t>Pulmonary</a:t>
            </a:r>
          </a:p>
          <a:p>
            <a:pPr lvl="1"/>
            <a:r>
              <a:rPr lang="en-US" dirty="0" smtClean="0"/>
              <a:t>GI</a:t>
            </a:r>
          </a:p>
          <a:p>
            <a:r>
              <a:rPr lang="en-US" dirty="0" smtClean="0"/>
              <a:t>Monitor for nutrient deficiencies</a:t>
            </a:r>
          </a:p>
          <a:p>
            <a:r>
              <a:rPr lang="en-US" dirty="0" smtClean="0"/>
              <a:t>Should be completed at each clinic visit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6258765"/>
              </p:ext>
            </p:extLst>
          </p:nvPr>
        </p:nvGraphicFramePr>
        <p:xfrm>
          <a:off x="6203371" y="1307610"/>
          <a:ext cx="5891646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666"/>
                <a:gridCol w="2493818"/>
                <a:gridCol w="255616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Possible</a:t>
                      </a:r>
                      <a:r>
                        <a:rPr lang="en-US" baseline="0" dirty="0" smtClean="0"/>
                        <a:t> Deficiency/Issue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Pallor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Dermatitis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Zinc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Enlarged thyroid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Iodine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Mouth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Dry, cracked,</a:t>
                      </a:r>
                      <a:r>
                        <a:rPr lang="en-US" baseline="0" dirty="0" smtClean="0"/>
                        <a:t> red lips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Riboflavin,</a:t>
                      </a:r>
                      <a:r>
                        <a:rPr lang="en-US" baseline="0" dirty="0" smtClean="0"/>
                        <a:t> niacin, vitamin B</a:t>
                      </a:r>
                      <a:r>
                        <a:rPr lang="en-US" baseline="-25000" dirty="0" smtClean="0"/>
                        <a:t>6</a:t>
                      </a:r>
                      <a:endParaRPr lang="en-US" baseline="-25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Bleeding</a:t>
                      </a:r>
                      <a:r>
                        <a:rPr lang="en-US" baseline="0" dirty="0" smtClean="0"/>
                        <a:t> gums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Vitamin C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Poor taste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Zinc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Night blindness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Vitamin A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Thin, sparse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Zinc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Teeth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Excessive dental</a:t>
                      </a:r>
                      <a:r>
                        <a:rPr lang="en-US" baseline="0" dirty="0" smtClean="0"/>
                        <a:t> carries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Excess simple CHO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Enamel hypoplasia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Suggestive of celiac disease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938278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Clinical Assessment of Possible Nutrient Deficiencies/Issues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203371" y="6194570"/>
            <a:ext cx="5766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Adapted from</a:t>
            </a:r>
            <a:r>
              <a:rPr lang="en-US" sz="1200" i="1" dirty="0"/>
              <a:t> Nutrition in Cystic Fibrosis</a:t>
            </a:r>
            <a:r>
              <a:rPr lang="en-US" sz="1200" dirty="0"/>
              <a:t>, Yen and </a:t>
            </a:r>
            <a:r>
              <a:rPr lang="en-US" sz="1200" dirty="0" smtClean="0"/>
              <a:t>Radmer Leonard</a:t>
            </a:r>
            <a:r>
              <a:rPr lang="en-US" sz="1200" dirty="0"/>
              <a:t>, Table </a:t>
            </a:r>
            <a:r>
              <a:rPr lang="en-US" sz="1200" dirty="0" smtClean="0"/>
              <a:t>7.8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7512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adequacy of kcal, protein, fat and micronutrient intake</a:t>
            </a:r>
          </a:p>
          <a:p>
            <a:r>
              <a:rPr lang="en-US" dirty="0" smtClean="0"/>
              <a:t>Assess use of oral supplements and nutrition support, if applicable</a:t>
            </a:r>
          </a:p>
          <a:p>
            <a:r>
              <a:rPr lang="en-US" dirty="0" smtClean="0"/>
              <a:t>Data collection will vary based on patient status</a:t>
            </a:r>
          </a:p>
          <a:p>
            <a:r>
              <a:rPr lang="en-US" dirty="0" smtClean="0"/>
              <a:t>May request food record or conduct 24-hour recall to gain better understanding of dietary intake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4916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Nutrition Diagnoses for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Inadequate energy intake</a:t>
            </a:r>
          </a:p>
          <a:p>
            <a:r>
              <a:rPr lang="en-US" dirty="0" smtClean="0"/>
              <a:t>Inadequate oral food/beverage intake</a:t>
            </a:r>
          </a:p>
          <a:p>
            <a:r>
              <a:rPr lang="en-US" dirty="0" smtClean="0"/>
              <a:t>Increased nutrient needs</a:t>
            </a:r>
          </a:p>
          <a:p>
            <a:r>
              <a:rPr lang="en-US" dirty="0" smtClean="0"/>
              <a:t>Malnutrition</a:t>
            </a:r>
          </a:p>
          <a:p>
            <a:r>
              <a:rPr lang="en-US" dirty="0" smtClean="0"/>
              <a:t>Inappropriate intake of fats</a:t>
            </a:r>
          </a:p>
          <a:p>
            <a:r>
              <a:rPr lang="en-US" dirty="0" smtClean="0"/>
              <a:t>Inappropriate intake of types of carbohydrates</a:t>
            </a:r>
          </a:p>
          <a:p>
            <a:r>
              <a:rPr lang="en-US" dirty="0" smtClean="0"/>
              <a:t>Inconsistent carbohydrate intake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Altered </a:t>
            </a:r>
            <a:r>
              <a:rPr lang="en-US" dirty="0"/>
              <a:t>GI function</a:t>
            </a:r>
          </a:p>
          <a:p>
            <a:r>
              <a:rPr lang="en-US" dirty="0"/>
              <a:t>Altered nutrition-related laboratory values</a:t>
            </a:r>
          </a:p>
          <a:p>
            <a:r>
              <a:rPr lang="en-US" dirty="0"/>
              <a:t>Underweight</a:t>
            </a:r>
          </a:p>
          <a:p>
            <a:r>
              <a:rPr lang="en-US" dirty="0"/>
              <a:t>Involuntary weight loss</a:t>
            </a:r>
          </a:p>
          <a:p>
            <a:r>
              <a:rPr lang="en-US" dirty="0" smtClean="0"/>
              <a:t>Limited </a:t>
            </a:r>
            <a:r>
              <a:rPr lang="en-US" dirty="0"/>
              <a:t>adherence to nutrition-related recommendations</a:t>
            </a:r>
          </a:p>
          <a:p>
            <a:r>
              <a:rPr lang="en-US" dirty="0"/>
              <a:t>Poor nutrition quality of life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3959" y="6487483"/>
            <a:ext cx="3564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Nutrition Therapy and Pathophysiology, </a:t>
            </a:r>
            <a:r>
              <a:rPr lang="en-US" sz="1200" dirty="0" smtClean="0"/>
              <a:t>Nelms et al</a:t>
            </a:r>
            <a:r>
              <a:rPr lang="en-US" sz="1200" i="1" dirty="0" smtClean="0"/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82856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Pancreatic Enzymes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0351" y="1288860"/>
            <a:ext cx="6211380" cy="53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Determine appropriate energy, macronutrient, and micronutrient needs for pediatric patients with cystic fibrosis.</a:t>
            </a:r>
          </a:p>
          <a:p>
            <a:pPr lvl="0"/>
            <a:r>
              <a:rPr lang="en-US" dirty="0"/>
              <a:t>Determine appropriate nutrition interventions for pediatric patients with CF.</a:t>
            </a:r>
          </a:p>
          <a:p>
            <a:pPr lvl="0"/>
            <a:r>
              <a:rPr lang="en-US" dirty="0"/>
              <a:t>Discuss the growth and development goals of pediatric CF patients and how these relate to disease progression and prognosis. </a:t>
            </a:r>
          </a:p>
          <a:p>
            <a:pPr lvl="0"/>
            <a:r>
              <a:rPr lang="en-US"/>
              <a:t>Describe appropriate culturally competent approaches to patient care. </a:t>
            </a:r>
          </a:p>
        </p:txBody>
      </p:sp>
    </p:spTree>
    <p:extLst>
      <p:ext uri="{BB962C8B-B14F-4D97-AF65-F5344CB8AC3E}">
        <p14:creationId xmlns:p14="http://schemas.microsoft.com/office/powerpoint/2010/main" val="91239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Pancreatic Enzymes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Example of calculations: </a:t>
            </a:r>
          </a:p>
          <a:p>
            <a:pPr marL="457200" lvl="1" indent="0">
              <a:buNone/>
            </a:pPr>
            <a:r>
              <a:rPr lang="en-US" dirty="0" smtClean="0"/>
              <a:t>Martin is a 14-year-old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with CF who weighs 105 lbs, and takes Creon 24000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5/meal, 3/snack.  He normally consumes three meals and two snacks each day. </a:t>
            </a:r>
          </a:p>
          <a:p>
            <a:pPr lvl="1"/>
            <a:r>
              <a:rPr lang="en-US" dirty="0" smtClean="0"/>
              <a:t> How many units of lipase is Martin receiving per kg, per meal?</a:t>
            </a:r>
            <a:endParaRPr lang="en-US" dirty="0"/>
          </a:p>
          <a:p>
            <a:pPr lvl="2"/>
            <a:r>
              <a:rPr lang="en-US" dirty="0" smtClean="0"/>
              <a:t>Convert wt to kg = 105/2.2 = 47.7 kg</a:t>
            </a:r>
          </a:p>
          <a:p>
            <a:pPr lvl="2"/>
            <a:r>
              <a:rPr lang="en-US" dirty="0" smtClean="0"/>
              <a:t>24,000 units lipase/capsule x 5 capsules/meal = 120,000 units lipase/meal</a:t>
            </a:r>
          </a:p>
          <a:p>
            <a:pPr lvl="2"/>
            <a:r>
              <a:rPr lang="en-US" dirty="0" smtClean="0"/>
              <a:t>120,000 units </a:t>
            </a:r>
            <a:r>
              <a:rPr lang="en-US" dirty="0" smtClean="0"/>
              <a:t>lipase/meal/47.7 </a:t>
            </a:r>
            <a:r>
              <a:rPr lang="en-US" dirty="0" smtClean="0"/>
              <a:t>kg = 2553 units of lipase/</a:t>
            </a:r>
            <a:r>
              <a:rPr lang="en-US" dirty="0"/>
              <a:t>k</a:t>
            </a:r>
            <a:r>
              <a:rPr lang="en-US" dirty="0" smtClean="0"/>
              <a:t>g/meal</a:t>
            </a:r>
          </a:p>
          <a:p>
            <a:pPr lvl="1"/>
            <a:r>
              <a:rPr lang="en-US" dirty="0" smtClean="0"/>
              <a:t>How many units of lipase is Martin receiving per kg, per day?</a:t>
            </a:r>
          </a:p>
          <a:p>
            <a:pPr lvl="2"/>
            <a:r>
              <a:rPr lang="en-US" dirty="0" smtClean="0"/>
              <a:t>3 meals + 2 snacks = 21 total enzyme capsules/d</a:t>
            </a:r>
          </a:p>
          <a:p>
            <a:pPr lvl="2"/>
            <a:r>
              <a:rPr lang="en-US" dirty="0" smtClean="0"/>
              <a:t>21 x 24000 = 504,000 units lipase/d / 50.9 kg = 9901 units lipase/kg/d</a:t>
            </a:r>
          </a:p>
          <a:p>
            <a:pPr lvl="1"/>
            <a:r>
              <a:rPr lang="en-US" dirty="0" smtClean="0"/>
              <a:t>Does Martin’s enzyme regimen fit with CFF guidelines?</a:t>
            </a:r>
          </a:p>
          <a:p>
            <a:pPr lvl="2"/>
            <a:r>
              <a:rPr lang="en-US" dirty="0" smtClean="0"/>
              <a:t>Yes</a:t>
            </a:r>
            <a:r>
              <a:rPr lang="en-US" dirty="0" smtClean="0"/>
              <a:t>, the </a:t>
            </a:r>
            <a:r>
              <a:rPr lang="en-US" dirty="0" smtClean="0"/>
              <a:t>maximum recommended units lipase/kg/meal = 2500 and units lipase/kg/d = 10,000</a:t>
            </a:r>
            <a:endParaRPr lang="en-US" dirty="0"/>
          </a:p>
          <a:p>
            <a:pPr lvl="2"/>
            <a:r>
              <a:rPr lang="en-US" dirty="0" smtClean="0"/>
              <a:t>Martin is at the upper level of the recommendation for units lipase/kg/meal</a:t>
            </a:r>
          </a:p>
          <a:p>
            <a:pPr lvl="2"/>
            <a:r>
              <a:rPr lang="en-US" dirty="0" smtClean="0"/>
              <a:t>Could consider switching to Creon 36000 to decrease </a:t>
            </a:r>
            <a:r>
              <a:rPr lang="en-US" dirty="0"/>
              <a:t>pill burden by </a:t>
            </a:r>
            <a:r>
              <a:rPr lang="en-US" dirty="0" smtClean="0"/>
              <a:t>about 7 pills/day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945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072" y="258878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Nutrition Intervention in Pediatric CF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852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Intervention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0379"/>
            <a:ext cx="10267950" cy="4897294"/>
          </a:xfrm>
        </p:spPr>
        <p:txBody>
          <a:bodyPr>
            <a:normAutofit/>
          </a:bodyPr>
          <a:lstStyle/>
          <a:p>
            <a:r>
              <a:rPr lang="en-US" dirty="0" smtClean="0"/>
              <a:t>Goals include appropriate growth and development</a:t>
            </a:r>
          </a:p>
          <a:p>
            <a:pPr lvl="1"/>
            <a:r>
              <a:rPr lang="en-US" dirty="0" smtClean="0"/>
              <a:t>High kcal, high fat, high protein diet</a:t>
            </a:r>
          </a:p>
          <a:p>
            <a:pPr lvl="1"/>
            <a:r>
              <a:rPr lang="en-US" dirty="0" smtClean="0"/>
              <a:t>Monitor micronutrients especially fat-soluble vitamins</a:t>
            </a:r>
          </a:p>
          <a:p>
            <a:pPr lvl="1"/>
            <a:r>
              <a:rPr lang="en-US" dirty="0" smtClean="0"/>
              <a:t>Adherence to PERT, vitamin/mineral supplements, oral supplements, TF (if applicable)</a:t>
            </a:r>
          </a:p>
          <a:p>
            <a:pPr lvl="1"/>
            <a:r>
              <a:rPr lang="en-US" dirty="0" smtClean="0"/>
              <a:t>Set weight goal for each CF clinic visit</a:t>
            </a:r>
          </a:p>
          <a:p>
            <a:r>
              <a:rPr lang="en-US" dirty="0" smtClean="0"/>
              <a:t>Nutrition education and counseling</a:t>
            </a:r>
          </a:p>
          <a:p>
            <a:pPr lvl="1"/>
            <a:r>
              <a:rPr lang="en-US" dirty="0" smtClean="0"/>
              <a:t>Patient- and family-centered approach</a:t>
            </a:r>
          </a:p>
          <a:p>
            <a:pPr lvl="1"/>
            <a:r>
              <a:rPr lang="en-US" dirty="0" smtClean="0"/>
              <a:t>Set goals with patients and family based on individual patient needs</a:t>
            </a:r>
          </a:p>
          <a:p>
            <a:r>
              <a:rPr lang="en-US" dirty="0" smtClean="0"/>
              <a:t>Utilize benchmarking and quality improvement techniques – see text Table 9.2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00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CFF Recommendations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Weight-for-stature Assessment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27398"/>
              </p:ext>
            </p:extLst>
          </p:nvPr>
        </p:nvGraphicFramePr>
        <p:xfrm>
          <a:off x="3221183" y="2155871"/>
          <a:ext cx="5714999" cy="3846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8458"/>
                <a:gridCol w="3176541"/>
              </a:tblGrid>
              <a:tr h="107545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Age Group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Recommended</a:t>
                      </a:r>
                      <a:r>
                        <a:rPr lang="en-US" sz="2400" baseline="0" dirty="0" smtClean="0"/>
                        <a:t> weight-for-stature goal</a:t>
                      </a:r>
                      <a:endParaRPr lang="en-US" sz="2400" dirty="0"/>
                    </a:p>
                  </a:txBody>
                  <a:tcPr anchor="ctr"/>
                </a:tc>
              </a:tr>
              <a:tr h="6494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&lt;2 years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&gt;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/>
                        <a:t>50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percentile</a:t>
                      </a:r>
                    </a:p>
                    <a:p>
                      <a:pPr algn="ctr"/>
                      <a:r>
                        <a:rPr lang="en-US" sz="2400" baseline="0" dirty="0" err="1" smtClean="0"/>
                        <a:t>w</a:t>
                      </a:r>
                      <a:r>
                        <a:rPr lang="en-US" sz="2400" dirty="0" err="1" smtClean="0"/>
                        <a:t>t</a:t>
                      </a:r>
                      <a:r>
                        <a:rPr lang="en-US" sz="2400" dirty="0" smtClean="0"/>
                        <a:t>-for-length</a:t>
                      </a:r>
                      <a:endParaRPr lang="en-US" sz="2400" dirty="0"/>
                    </a:p>
                  </a:txBody>
                  <a:tcPr anchor="ctr"/>
                </a:tc>
              </a:tr>
              <a:tr h="64949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2-20 years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&gt;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/>
                        <a:t>50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baseline="0" dirty="0" smtClean="0"/>
                        <a:t> percentile </a:t>
                      </a:r>
                      <a:r>
                        <a:rPr lang="en-US" sz="2400" baseline="0" dirty="0" smtClean="0"/>
                        <a:t>BMI</a:t>
                      </a:r>
                      <a:endParaRPr lang="en-US" sz="2400" dirty="0"/>
                    </a:p>
                  </a:txBody>
                  <a:tcPr anchor="ctr"/>
                </a:tc>
              </a:tr>
              <a:tr h="649493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&gt;</a:t>
                      </a:r>
                      <a:r>
                        <a:rPr lang="en-US" sz="2400" dirty="0" smtClean="0"/>
                        <a:t>20 years</a:t>
                      </a:r>
                      <a:r>
                        <a:rPr lang="en-US" sz="2400" baseline="0" dirty="0" smtClean="0"/>
                        <a:t> (female)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BMI </a:t>
                      </a:r>
                      <a:r>
                        <a:rPr lang="en-US" sz="2400" u="sng" dirty="0" smtClean="0"/>
                        <a:t>&gt;</a:t>
                      </a:r>
                      <a:r>
                        <a:rPr lang="en-US" sz="2400" dirty="0" smtClean="0"/>
                        <a:t> 22</a:t>
                      </a:r>
                      <a:endParaRPr lang="en-US" sz="2400" dirty="0"/>
                    </a:p>
                  </a:txBody>
                  <a:tcPr anchor="ctr"/>
                </a:tc>
              </a:tr>
              <a:tr h="649493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&gt;</a:t>
                      </a:r>
                      <a:r>
                        <a:rPr lang="en-US" sz="2400" dirty="0" smtClean="0"/>
                        <a:t>20 years (male)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BMI </a:t>
                      </a:r>
                      <a:r>
                        <a:rPr lang="en-US" sz="2400" u="sng" dirty="0" smtClean="0"/>
                        <a:t>&gt;</a:t>
                      </a:r>
                      <a:r>
                        <a:rPr lang="en-US" sz="2400" dirty="0" smtClean="0"/>
                        <a:t> 23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98272" y="6002766"/>
            <a:ext cx="5195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Adapted from</a:t>
            </a:r>
            <a:r>
              <a:rPr lang="en-US" sz="1200" i="1" dirty="0"/>
              <a:t> Nutrition in Cystic Fibrosis</a:t>
            </a:r>
            <a:r>
              <a:rPr lang="en-US" sz="1200" dirty="0"/>
              <a:t>, Yen and </a:t>
            </a:r>
            <a:r>
              <a:rPr lang="en-US" sz="1200" dirty="0" err="1" smtClean="0"/>
              <a:t>Radmer</a:t>
            </a:r>
            <a:r>
              <a:rPr lang="en-US" sz="1200" dirty="0" smtClean="0"/>
              <a:t> Leonard</a:t>
            </a:r>
            <a:r>
              <a:rPr lang="en-US" sz="1200" dirty="0"/>
              <a:t>, Table </a:t>
            </a:r>
            <a:r>
              <a:rPr lang="en-US" sz="1200" dirty="0" smtClean="0"/>
              <a:t>9.5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4315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Strategies for increasing kcal and fat intake</a:t>
            </a:r>
          </a:p>
          <a:p>
            <a:pPr lvl="1"/>
            <a:r>
              <a:rPr lang="en-US" dirty="0" smtClean="0"/>
              <a:t>“Boosting” meals and snacks – increase energy content without increasing volume of food </a:t>
            </a:r>
          </a:p>
          <a:p>
            <a:pPr lvl="2"/>
            <a:r>
              <a:rPr lang="en-US" dirty="0" smtClean="0"/>
              <a:t>“Super” milk – 4 </a:t>
            </a:r>
            <a:r>
              <a:rPr lang="en-US" dirty="0" err="1" smtClean="0"/>
              <a:t>oz</a:t>
            </a:r>
            <a:r>
              <a:rPr lang="en-US" dirty="0" smtClean="0"/>
              <a:t> whole milk + 2 </a:t>
            </a:r>
            <a:r>
              <a:rPr lang="en-US" dirty="0" err="1" smtClean="0"/>
              <a:t>Tbs</a:t>
            </a:r>
            <a:r>
              <a:rPr lang="en-US" dirty="0" smtClean="0"/>
              <a:t> cream</a:t>
            </a:r>
          </a:p>
          <a:p>
            <a:pPr lvl="2"/>
            <a:r>
              <a:rPr lang="en-US" dirty="0"/>
              <a:t>Use only whole </a:t>
            </a:r>
            <a:r>
              <a:rPr lang="en-US" dirty="0" smtClean="0"/>
              <a:t>milk or cream if tolerant of dairy products </a:t>
            </a:r>
            <a:endParaRPr lang="en-US" dirty="0"/>
          </a:p>
          <a:p>
            <a:pPr lvl="2"/>
            <a:r>
              <a:rPr lang="en-US" dirty="0" smtClean="0"/>
              <a:t>Add butter, margarine, cream, peanut butter to foods</a:t>
            </a:r>
          </a:p>
          <a:p>
            <a:pPr lvl="1"/>
            <a:r>
              <a:rPr lang="en-US" dirty="0" smtClean="0"/>
              <a:t>Oral supplements as tolerated </a:t>
            </a:r>
          </a:p>
          <a:p>
            <a:pPr lvl="1"/>
            <a:r>
              <a:rPr lang="en-US" dirty="0" smtClean="0"/>
              <a:t>Smaller, frequent meals if feasible</a:t>
            </a:r>
          </a:p>
          <a:p>
            <a:r>
              <a:rPr lang="en-US" dirty="0"/>
              <a:t>P</a:t>
            </a:r>
            <a:r>
              <a:rPr lang="en-US" dirty="0" smtClean="0"/>
              <a:t>oor growth or lagging weight gain with diet interventions may indicate need for additional intervention strategies</a:t>
            </a:r>
          </a:p>
          <a:p>
            <a:r>
              <a:rPr lang="en-US" dirty="0" smtClean="0"/>
              <a:t>PPI or H2 blocker may be added to medication regimen to increase effectiveness of 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55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37" y="0"/>
            <a:ext cx="7547109" cy="61802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45037" y="6359236"/>
            <a:ext cx="7547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http://www.peterspavementpounders.org/</a:t>
            </a:r>
          </a:p>
        </p:txBody>
      </p:sp>
    </p:spTree>
    <p:extLst>
      <p:ext uri="{BB962C8B-B14F-4D97-AF65-F5344CB8AC3E}">
        <p14:creationId xmlns:p14="http://schemas.microsoft.com/office/powerpoint/2010/main" val="282366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</p:spPr>
        <p:txBody>
          <a:bodyPr/>
          <a:lstStyle/>
          <a:p>
            <a:r>
              <a:rPr lang="en-US" dirty="0" smtClean="0"/>
              <a:t>Nutrition Intervention – Supplemental TF (STF)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Indicated based on many considerations</a:t>
            </a:r>
          </a:p>
          <a:p>
            <a:pPr lvl="1"/>
            <a:r>
              <a:rPr lang="en-US" dirty="0" smtClean="0"/>
              <a:t>Previous nutrition interventions</a:t>
            </a:r>
          </a:p>
          <a:p>
            <a:pPr lvl="1"/>
            <a:r>
              <a:rPr lang="en-US" dirty="0" smtClean="0"/>
              <a:t>Comorbid conditions</a:t>
            </a:r>
          </a:p>
          <a:p>
            <a:pPr lvl="1"/>
            <a:r>
              <a:rPr lang="en-US" dirty="0" smtClean="0"/>
              <a:t>Psychosocial factors, financial and time resources that may affect adherence</a:t>
            </a:r>
          </a:p>
          <a:p>
            <a:r>
              <a:rPr lang="en-US" dirty="0"/>
              <a:t>O</a:t>
            </a:r>
            <a:r>
              <a:rPr lang="en-US" dirty="0" smtClean="0"/>
              <a:t>ne study indicated that children treated with STF were 10x more likely to meet BMI goal than controls (Bradley et al.)</a:t>
            </a:r>
          </a:p>
          <a:p>
            <a:r>
              <a:rPr lang="en-US" dirty="0" smtClean="0"/>
              <a:t>Use in conjunction with nutrition counseling </a:t>
            </a:r>
          </a:p>
          <a:p>
            <a:r>
              <a:rPr lang="en-US" dirty="0" smtClean="0"/>
              <a:t>PEG or gastrostomy feeds preferred</a:t>
            </a:r>
          </a:p>
          <a:p>
            <a:r>
              <a:rPr lang="en-US" dirty="0" smtClean="0"/>
              <a:t>Nocturnal, </a:t>
            </a:r>
            <a:r>
              <a:rPr lang="en-US" dirty="0" smtClean="0">
                <a:solidFill>
                  <a:srgbClr val="FF6600"/>
                </a:solidFill>
              </a:rPr>
              <a:t>(</a:t>
            </a:r>
            <a:r>
              <a:rPr lang="en-US" dirty="0" smtClean="0"/>
              <a:t>continuous) feeds allow for adequate oral intake during the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44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Intervention - STF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Formula</a:t>
            </a:r>
          </a:p>
          <a:p>
            <a:pPr lvl="1"/>
            <a:r>
              <a:rPr lang="en-US" dirty="0" smtClean="0"/>
              <a:t>Intact polymeric formula seems to be better tolerated in CF population</a:t>
            </a:r>
          </a:p>
          <a:p>
            <a:pPr lvl="1"/>
            <a:r>
              <a:rPr lang="en-US" dirty="0" smtClean="0"/>
              <a:t>Caloric density ranges 1.0-2.0 </a:t>
            </a:r>
            <a:r>
              <a:rPr lang="en-US" dirty="0" smtClean="0"/>
              <a:t>kcal/mL </a:t>
            </a:r>
            <a:r>
              <a:rPr lang="en-US" dirty="0" smtClean="0"/>
              <a:t>based on individual need</a:t>
            </a:r>
          </a:p>
          <a:p>
            <a:r>
              <a:rPr lang="en-US" dirty="0" smtClean="0"/>
              <a:t>Calorie goals for STF</a:t>
            </a:r>
          </a:p>
          <a:p>
            <a:pPr lvl="1"/>
            <a:r>
              <a:rPr lang="en-US" dirty="0" smtClean="0"/>
              <a:t>20-60% of estimated needs based on individual need and tolerance, as well as formula type used</a:t>
            </a:r>
          </a:p>
          <a:p>
            <a:pPr lvl="1"/>
            <a:r>
              <a:rPr lang="en-US" dirty="0" smtClean="0"/>
              <a:t>Higher caloric density formulas provide less volume, and thus may be better tolerated and promote normal eating patterns during the day</a:t>
            </a:r>
          </a:p>
          <a:p>
            <a:r>
              <a:rPr lang="en-US" dirty="0" smtClean="0"/>
              <a:t>STF and PERT – research is lacking but CF Consensus Committee suggests…</a:t>
            </a:r>
          </a:p>
          <a:p>
            <a:pPr lvl="2"/>
            <a:r>
              <a:rPr lang="en-US" dirty="0" smtClean="0"/>
              <a:t>Provide enzymes </a:t>
            </a:r>
            <a:r>
              <a:rPr lang="en-US" u="sng" dirty="0" smtClean="0"/>
              <a:t>orally</a:t>
            </a:r>
            <a:r>
              <a:rPr lang="en-US" dirty="0" smtClean="0"/>
              <a:t> just before starting TF</a:t>
            </a:r>
          </a:p>
          <a:p>
            <a:pPr lvl="2"/>
            <a:r>
              <a:rPr lang="en-US" dirty="0" smtClean="0"/>
              <a:t>Mealtime dose</a:t>
            </a:r>
          </a:p>
          <a:p>
            <a:pPr lvl="2"/>
            <a:r>
              <a:rPr lang="en-US" dirty="0" smtClean="0"/>
              <a:t>Possible additional doses needed mid-way or at the end  of the feeding</a:t>
            </a:r>
          </a:p>
          <a:p>
            <a:r>
              <a:rPr lang="en-US" dirty="0" smtClean="0"/>
              <a:t>Monitor glucose tolerance once TF initiated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83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Intervention – Appetite Stimulant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is common to treat anorexia and to promote weight gain</a:t>
            </a:r>
          </a:p>
          <a:p>
            <a:r>
              <a:rPr lang="en-US" dirty="0" smtClean="0"/>
              <a:t>Medication options</a:t>
            </a:r>
          </a:p>
          <a:p>
            <a:pPr lvl="1"/>
            <a:r>
              <a:rPr lang="en-US" dirty="0" err="1" smtClean="0"/>
              <a:t>Megesterol</a:t>
            </a:r>
            <a:r>
              <a:rPr lang="en-US" dirty="0" smtClean="0"/>
              <a:t> acetate (</a:t>
            </a:r>
            <a:r>
              <a:rPr lang="en-US" dirty="0" err="1" smtClean="0"/>
              <a:t>Megace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Cyproheptadine</a:t>
            </a:r>
            <a:r>
              <a:rPr lang="en-US" dirty="0" smtClean="0"/>
              <a:t> hydrochloride (</a:t>
            </a:r>
            <a:r>
              <a:rPr lang="en-US" dirty="0" err="1" smtClean="0"/>
              <a:t>Periactin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Dronabinol</a:t>
            </a:r>
            <a:r>
              <a:rPr lang="en-US" dirty="0" smtClean="0"/>
              <a:t> (</a:t>
            </a:r>
            <a:r>
              <a:rPr lang="en-US" dirty="0" err="1" smtClean="0"/>
              <a:t>Marinol</a:t>
            </a:r>
            <a:r>
              <a:rPr lang="en-US" dirty="0" smtClean="0"/>
              <a:t>) – limited research on use in CF patients</a:t>
            </a:r>
          </a:p>
          <a:p>
            <a:pPr lvl="1"/>
            <a:r>
              <a:rPr lang="en-US" dirty="0" err="1" smtClean="0"/>
              <a:t>Mirtzapine</a:t>
            </a:r>
            <a:r>
              <a:rPr lang="en-US" dirty="0" smtClean="0"/>
              <a:t> (</a:t>
            </a:r>
            <a:r>
              <a:rPr lang="en-US" dirty="0" err="1" smtClean="0"/>
              <a:t>Remeron</a:t>
            </a:r>
            <a:r>
              <a:rPr lang="en-US" dirty="0" smtClean="0"/>
              <a:t>) – limited research on use in CF patients</a:t>
            </a:r>
          </a:p>
          <a:p>
            <a:r>
              <a:rPr lang="en-US" dirty="0" smtClean="0"/>
              <a:t>Effective as a short term treatment</a:t>
            </a:r>
          </a:p>
          <a:p>
            <a:r>
              <a:rPr lang="en-US" dirty="0" smtClean="0"/>
              <a:t>Monitor for side affects – impaired glucose tolerance, osteoporosis</a:t>
            </a:r>
          </a:p>
          <a:p>
            <a:r>
              <a:rPr lang="en-US" dirty="0" smtClean="0"/>
              <a:t>Monitor adherence – treatment adds to pill burden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06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90564" cy="4351338"/>
          </a:xfrm>
        </p:spPr>
        <p:txBody>
          <a:bodyPr>
            <a:normAutofit/>
          </a:bodyPr>
          <a:lstStyle/>
          <a:p>
            <a:pPr lvl="0"/>
            <a:r>
              <a:rPr lang="en-US" i="1" dirty="0"/>
              <a:t>Nutrition in Cystic Fibrosis</a:t>
            </a:r>
            <a:r>
              <a:rPr lang="en-US" dirty="0"/>
              <a:t>, Yen and </a:t>
            </a:r>
            <a:r>
              <a:rPr lang="en-US" dirty="0" smtClean="0"/>
              <a:t>Radmer Leonard </a:t>
            </a:r>
            <a:r>
              <a:rPr lang="en-US" dirty="0"/>
              <a:t>- Chapters </a:t>
            </a:r>
            <a:r>
              <a:rPr lang="en-US" dirty="0" smtClean="0"/>
              <a:t>4-7, 9-10</a:t>
            </a:r>
            <a:endParaRPr lang="en-US" dirty="0"/>
          </a:p>
          <a:p>
            <a:r>
              <a:rPr lang="en-US" dirty="0"/>
              <a:t>Cystic Fibrosis Foundation – </a:t>
            </a:r>
            <a:r>
              <a:rPr lang="en-US" dirty="0">
                <a:hlinkClick r:id="rId2"/>
              </a:rPr>
              <a:t>www.cff.org</a:t>
            </a:r>
            <a:r>
              <a:rPr lang="en-US" dirty="0"/>
              <a:t> </a:t>
            </a:r>
            <a:endParaRPr lang="en-US" i="1" dirty="0" smtClean="0"/>
          </a:p>
          <a:p>
            <a:r>
              <a:rPr lang="en-US" i="1" dirty="0" smtClean="0"/>
              <a:t>Nutrition </a:t>
            </a:r>
            <a:r>
              <a:rPr lang="en-US" i="1" dirty="0"/>
              <a:t>Therapy and Pathophysiology</a:t>
            </a:r>
            <a:r>
              <a:rPr lang="en-US" dirty="0"/>
              <a:t>, Nelms et al., 2</a:t>
            </a:r>
            <a:r>
              <a:rPr lang="en-US" baseline="30000" dirty="0"/>
              <a:t>nd</a:t>
            </a:r>
            <a:r>
              <a:rPr lang="en-US" dirty="0"/>
              <a:t> </a:t>
            </a:r>
            <a:r>
              <a:rPr lang="en-US" dirty="0" smtClean="0"/>
              <a:t>Ed, Chapter 21</a:t>
            </a:r>
          </a:p>
          <a:p>
            <a:r>
              <a:rPr lang="en-US" dirty="0" smtClean="0"/>
              <a:t>Centers for Disease Control </a:t>
            </a:r>
            <a:r>
              <a:rPr lang="en-US" dirty="0"/>
              <a:t>and Prevention (CDC), growth charts -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www.cdc.gov/growthcharts/who_charts.htm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Bradley et al. Nutrition outcomes following gastrostomy in children with cystic fibrosis.  </a:t>
            </a:r>
            <a:r>
              <a:rPr lang="en-US" dirty="0" err="1" smtClean="0"/>
              <a:t>Pediatr</a:t>
            </a:r>
            <a:r>
              <a:rPr lang="en-US" dirty="0" smtClean="0"/>
              <a:t> </a:t>
            </a:r>
            <a:r>
              <a:rPr lang="en-US" dirty="0" err="1" smtClean="0"/>
              <a:t>Pulmonol</a:t>
            </a:r>
            <a:r>
              <a:rPr lang="en-US" dirty="0" smtClean="0"/>
              <a:t>. 2012;47(8):743-8.</a:t>
            </a:r>
          </a:p>
          <a:p>
            <a:r>
              <a:rPr lang="en-US" dirty="0" smtClean="0"/>
              <a:t>Peter’s </a:t>
            </a:r>
            <a:r>
              <a:rPr lang="en-US" dirty="0"/>
              <a:t>Pavement Pounders - </a:t>
            </a:r>
            <a:r>
              <a:rPr lang="en-US" dirty="0">
                <a:hlinkClick r:id="rId4"/>
              </a:rPr>
              <a:t>http://www.peterspavementpounders.org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195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CF - Pediatrics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nutrition goal for children with CF is the same as those without CF </a:t>
            </a:r>
            <a:r>
              <a:rPr lang="en-US" dirty="0" smtClean="0">
                <a:sym typeface="Wingdings" panose="05000000000000000000" pitchFamily="2" charset="2"/>
              </a:rPr>
              <a:t> BE WELL-NOURISHED!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CF presents challenges above and beyond what is seen with a typical healthy child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Maldigestion and malabsorption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Increased oxidative stress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Increased metabolic rate</a:t>
            </a:r>
            <a:endParaRPr lang="en-US" dirty="0"/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CF related diabetes (CFRD)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CF-related liver disease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Possible </a:t>
            </a:r>
            <a:r>
              <a:rPr lang="en-US" dirty="0">
                <a:sym typeface="Wingdings" panose="05000000000000000000" pitchFamily="2" charset="2"/>
              </a:rPr>
              <a:t>intestinal resection secondary to meconium </a:t>
            </a:r>
            <a:r>
              <a:rPr lang="en-US" dirty="0" smtClean="0">
                <a:sym typeface="Wingdings" panose="05000000000000000000" pitchFamily="2" charset="2"/>
              </a:rPr>
              <a:t>ileus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4722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 and Nutrition in Infancy </a:t>
            </a:r>
            <a:r>
              <a:rPr lang="en-US" sz="3600" dirty="0" smtClean="0"/>
              <a:t>- (see Table 6.1 of text)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Feeding method needs to be considered</a:t>
            </a:r>
          </a:p>
          <a:p>
            <a:pPr lvl="1"/>
            <a:r>
              <a:rPr lang="en-US" dirty="0" smtClean="0"/>
              <a:t>Breast </a:t>
            </a:r>
            <a:r>
              <a:rPr lang="en-US" dirty="0"/>
              <a:t>milk is </a:t>
            </a:r>
            <a:r>
              <a:rPr lang="en-US" dirty="0" smtClean="0"/>
              <a:t>preferred, but formula is more likely to be provided</a:t>
            </a:r>
            <a:endParaRPr lang="en-US" dirty="0"/>
          </a:p>
          <a:p>
            <a:pPr lvl="1"/>
            <a:r>
              <a:rPr lang="en-US" dirty="0" smtClean="0"/>
              <a:t>Standard formula vs hydrolyzed protein formula is recommended</a:t>
            </a:r>
          </a:p>
          <a:p>
            <a:pPr lvl="1"/>
            <a:r>
              <a:rPr lang="en-US" dirty="0" smtClean="0"/>
              <a:t>Consider fortified breast milk or high-kcal formula with 22-30 kcal/</a:t>
            </a:r>
            <a:r>
              <a:rPr lang="en-US" dirty="0" err="1" smtClean="0"/>
              <a:t>oz</a:t>
            </a:r>
            <a:endParaRPr lang="en-US" dirty="0"/>
          </a:p>
          <a:p>
            <a:r>
              <a:rPr lang="en-US" dirty="0" smtClean="0"/>
              <a:t>Micronutrient supplementation – vitamins A, D, E, K, iron, zinc</a:t>
            </a:r>
          </a:p>
          <a:p>
            <a:r>
              <a:rPr lang="en-US" dirty="0" smtClean="0"/>
              <a:t>Supplement salt to feedings/diet</a:t>
            </a:r>
          </a:p>
          <a:p>
            <a:pPr lvl="1"/>
            <a:r>
              <a:rPr lang="en-US" dirty="0" smtClean="0"/>
              <a:t>1/8 </a:t>
            </a:r>
            <a:r>
              <a:rPr lang="en-US" dirty="0" err="1" smtClean="0"/>
              <a:t>tsp</a:t>
            </a:r>
            <a:r>
              <a:rPr lang="en-US" dirty="0" smtClean="0"/>
              <a:t>/day for ages birth - 6 months</a:t>
            </a:r>
          </a:p>
          <a:p>
            <a:pPr lvl="1"/>
            <a:r>
              <a:rPr lang="en-US" dirty="0" smtClean="0"/>
              <a:t>1/4 </a:t>
            </a:r>
            <a:r>
              <a:rPr lang="en-US" dirty="0" err="1" smtClean="0"/>
              <a:t>tsp</a:t>
            </a:r>
            <a:r>
              <a:rPr lang="en-US" dirty="0" smtClean="0"/>
              <a:t>/day for ages 6 months – 1 year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18" y="4098576"/>
            <a:ext cx="3621214" cy="23691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1343" y="6467763"/>
            <a:ext cx="1870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www.cff.org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235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2582" cy="1325563"/>
          </a:xfrm>
        </p:spPr>
        <p:txBody>
          <a:bodyPr/>
          <a:lstStyle/>
          <a:p>
            <a:r>
              <a:rPr lang="en-US" dirty="0"/>
              <a:t>CF and Nutrition in </a:t>
            </a:r>
            <a:r>
              <a:rPr lang="en-US" dirty="0" smtClean="0"/>
              <a:t>Infancy – 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PI </a:t>
            </a:r>
            <a:r>
              <a:rPr lang="en-US" dirty="0"/>
              <a:t>diagnosed in as many as 60% of newly diagnosed infants (through newborn screening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CFF guidelines state that PERT should be initiated in infants with</a:t>
            </a:r>
          </a:p>
          <a:p>
            <a:pPr lvl="1"/>
            <a:r>
              <a:rPr lang="en-US" dirty="0" smtClean="0"/>
              <a:t>Two CFTR mutations associated with PI</a:t>
            </a:r>
          </a:p>
          <a:p>
            <a:pPr lvl="1"/>
            <a:r>
              <a:rPr lang="en-US" dirty="0" smtClean="0"/>
              <a:t>Fecal elastase &lt;200 µg/g</a:t>
            </a:r>
          </a:p>
          <a:p>
            <a:pPr lvl="1"/>
            <a:r>
              <a:rPr lang="en-US" dirty="0" smtClean="0"/>
              <a:t>Also…PERT should be provided even without evidence of fat malabsorption if the above </a:t>
            </a:r>
            <a:r>
              <a:rPr lang="en-US" dirty="0" smtClean="0"/>
              <a:t>two </a:t>
            </a:r>
            <a:r>
              <a:rPr lang="en-US" dirty="0" smtClean="0"/>
              <a:t>criteria are met</a:t>
            </a:r>
          </a:p>
          <a:p>
            <a:r>
              <a:rPr lang="en-US" dirty="0" smtClean="0"/>
              <a:t>PERT initiated at a dose of 2000-5000 lipase units each feeding</a:t>
            </a:r>
          </a:p>
          <a:p>
            <a:pPr lvl="1"/>
            <a:r>
              <a:rPr lang="en-US" dirty="0" smtClean="0"/>
              <a:t>Dose can be adjusted up to 2500 lipase units/kg/feeding</a:t>
            </a:r>
          </a:p>
          <a:p>
            <a:pPr lvl="1"/>
            <a:r>
              <a:rPr lang="en-US" dirty="0" smtClean="0"/>
              <a:t>Maximum daily dose of 10,000 lipase units/kg/day to decrease risk of fibrosing colonopathy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12582" cy="1325563"/>
          </a:xfrm>
        </p:spPr>
        <p:txBody>
          <a:bodyPr/>
          <a:lstStyle/>
          <a:p>
            <a:r>
              <a:rPr lang="en-US" dirty="0"/>
              <a:t>CF and Nutrition in </a:t>
            </a:r>
            <a:r>
              <a:rPr lang="en-US" dirty="0" smtClean="0"/>
              <a:t>Infancy – 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34275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Enzymes active in alkaline environment (small intestine)</a:t>
            </a:r>
          </a:p>
          <a:p>
            <a:r>
              <a:rPr lang="en-US" dirty="0" smtClean="0"/>
              <a:t>Enzyme capsules should be opened and microspheres mixed in acid medium (normally applesauce) to prevent premature activation</a:t>
            </a:r>
          </a:p>
          <a:p>
            <a:r>
              <a:rPr lang="en-US" dirty="0" smtClean="0"/>
              <a:t>Provide orally before feeding</a:t>
            </a:r>
          </a:p>
          <a:p>
            <a:r>
              <a:rPr lang="en-US" dirty="0" smtClean="0"/>
              <a:t>Parent/caregiver should examine infant’s mouth to look for unswallowed enzyme spheres, which could cause mouth sores if not removed</a:t>
            </a:r>
          </a:p>
          <a:p>
            <a:r>
              <a:rPr lang="en-US" dirty="0" smtClean="0"/>
              <a:t>Enzyme activity ~45 min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475" y="2403390"/>
            <a:ext cx="3264477" cy="211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81158" y="4539963"/>
            <a:ext cx="284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Enzyme capsules and microspheres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891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072" y="258878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Nutrition Assessment in Pediatric CF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5180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 and 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Weight goals</a:t>
            </a:r>
          </a:p>
          <a:p>
            <a:pPr lvl="1"/>
            <a:r>
              <a:rPr lang="en-US" u="sng" dirty="0" smtClean="0">
                <a:sym typeface="Wingdings" panose="05000000000000000000" pitchFamily="2" charset="2"/>
              </a:rPr>
              <a:t>&gt;</a:t>
            </a:r>
            <a:r>
              <a:rPr lang="en-US" dirty="0" smtClean="0">
                <a:sym typeface="Wingdings" panose="05000000000000000000" pitchFamily="2" charset="2"/>
              </a:rPr>
              <a:t> 10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percentile for weight-for-age by age 4 </a:t>
            </a:r>
          </a:p>
          <a:p>
            <a:pPr lvl="1"/>
            <a:r>
              <a:rPr lang="en-US" u="sng" dirty="0" smtClean="0">
                <a:sym typeface="Wingdings" panose="05000000000000000000" pitchFamily="2" charset="2"/>
              </a:rPr>
              <a:t>&gt;</a:t>
            </a:r>
            <a:r>
              <a:rPr lang="en-US" dirty="0" smtClean="0">
                <a:sym typeface="Wingdings" panose="05000000000000000000" pitchFamily="2" charset="2"/>
              </a:rPr>
              <a:t> 50</a:t>
            </a:r>
            <a:r>
              <a:rPr lang="en-US" baseline="30000" dirty="0" smtClean="0">
                <a:sym typeface="Wingdings" panose="05000000000000000000" pitchFamily="2" charset="2"/>
              </a:rPr>
              <a:t>th</a:t>
            </a:r>
            <a:r>
              <a:rPr lang="en-US" dirty="0" smtClean="0">
                <a:sym typeface="Wingdings" panose="05000000000000000000" pitchFamily="2" charset="2"/>
              </a:rPr>
              <a:t> percentile for BMI or weight-for-length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CFF guidelines mandate that patients be seen at least every 3 months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Allows for close monitoring of weight and nutrition status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Patients and parents/caregivers not always adherent to clinic visit schedule</a:t>
            </a:r>
          </a:p>
        </p:txBody>
      </p:sp>
    </p:spTree>
    <p:extLst>
      <p:ext uri="{BB962C8B-B14F-4D97-AF65-F5344CB8AC3E}">
        <p14:creationId xmlns:p14="http://schemas.microsoft.com/office/powerpoint/2010/main" val="418549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Nutrition Assessment in </a:t>
            </a:r>
            <a:r>
              <a:rPr lang="en-US" dirty="0" smtClean="0"/>
              <a:t>CF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same as with any other patient…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nthropometrics</a:t>
            </a:r>
          </a:p>
          <a:p>
            <a:r>
              <a:rPr lang="en-US" b="1" dirty="0" smtClean="0"/>
              <a:t>B</a:t>
            </a:r>
            <a:r>
              <a:rPr lang="en-US" dirty="0" smtClean="0"/>
              <a:t>iochemical – lab results such as fat-soluble vitamin levels</a:t>
            </a:r>
          </a:p>
          <a:p>
            <a:r>
              <a:rPr lang="en-US" b="1" dirty="0" smtClean="0"/>
              <a:t>C</a:t>
            </a:r>
            <a:r>
              <a:rPr lang="en-US" dirty="0" smtClean="0"/>
              <a:t>linical – evaluation of skin, mouth, tongue, abdomen, etc.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iet hx </a:t>
            </a:r>
          </a:p>
          <a:p>
            <a:pPr lvl="1"/>
            <a:r>
              <a:rPr lang="en-US" dirty="0" smtClean="0"/>
              <a:t>Monitor adequacy of kcals, fat, and protein, as well as micronutrients</a:t>
            </a:r>
          </a:p>
          <a:p>
            <a:pPr lvl="1"/>
            <a:r>
              <a:rPr lang="en-US" dirty="0" smtClean="0"/>
              <a:t>If applicable, monitor use of oral supplements or nutrition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488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1784</Words>
  <Application>Microsoft Office PowerPoint</Application>
  <PresentationFormat>Widescreen</PresentationFormat>
  <Paragraphs>318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Nutrition and Cystic Fibrosis </vt:lpstr>
      <vt:lpstr>Learning Objectives</vt:lpstr>
      <vt:lpstr>Nutrition and CF - Pediatrics</vt:lpstr>
      <vt:lpstr>CF and Nutrition in Infancy - (see Table 6.1 of text)</vt:lpstr>
      <vt:lpstr>CF and Nutrition in Infancy – PERT</vt:lpstr>
      <vt:lpstr>CF and Nutrition in Infancy – PERT</vt:lpstr>
      <vt:lpstr>Nutrition Assessment in Pediatric CF</vt:lpstr>
      <vt:lpstr>Nutrition and CF</vt:lpstr>
      <vt:lpstr>Nutrition Assessment in CF</vt:lpstr>
      <vt:lpstr>Nutrition Assessment in CF</vt:lpstr>
      <vt:lpstr>Anthropometrics</vt:lpstr>
      <vt:lpstr>Anthropometrics</vt:lpstr>
      <vt:lpstr>Anthropometrics</vt:lpstr>
      <vt:lpstr>Anthropometrics</vt:lpstr>
      <vt:lpstr>Biochemical - Recommended Yearly Lab Evaluations</vt:lpstr>
      <vt:lpstr>Clinical</vt:lpstr>
      <vt:lpstr>Diet History</vt:lpstr>
      <vt:lpstr>Common Nutrition Diagnoses for CF</vt:lpstr>
      <vt:lpstr>Pancreatic Enzymes</vt:lpstr>
      <vt:lpstr>Pancreatic Enzymes</vt:lpstr>
      <vt:lpstr>Nutrition Intervention in Pediatric CF</vt:lpstr>
      <vt:lpstr>Nutrition Intervention</vt:lpstr>
      <vt:lpstr>CFF Recommendations for  Weight-for-stature Assessment</vt:lpstr>
      <vt:lpstr>Nutrition Intervention</vt:lpstr>
      <vt:lpstr>PowerPoint Presentation</vt:lpstr>
      <vt:lpstr>Nutrition Intervention – Supplemental TF (STF)</vt:lpstr>
      <vt:lpstr>Nutrition Intervention - STF</vt:lpstr>
      <vt:lpstr>Nutrition Intervention – Appetite Stimulant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Cystic Fibrosis</dc:title>
  <dc:creator>Kelly Jackson</dc:creator>
  <cp:lastModifiedBy>Kelly Jackson</cp:lastModifiedBy>
  <cp:revision>106</cp:revision>
  <dcterms:created xsi:type="dcterms:W3CDTF">2016-05-24T20:35:42Z</dcterms:created>
  <dcterms:modified xsi:type="dcterms:W3CDTF">2016-06-20T16:03:43Z</dcterms:modified>
</cp:coreProperties>
</file>