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4"/>
  </p:notesMasterIdLst>
  <p:sldIdLst>
    <p:sldId id="262" r:id="rId3"/>
    <p:sldId id="1336" r:id="rId4"/>
    <p:sldId id="1331" r:id="rId5"/>
    <p:sldId id="1333" r:id="rId6"/>
    <p:sldId id="1329" r:id="rId7"/>
    <p:sldId id="263" r:id="rId8"/>
    <p:sldId id="1344" r:id="rId9"/>
    <p:sldId id="1338" r:id="rId10"/>
    <p:sldId id="1345" r:id="rId11"/>
    <p:sldId id="1339" r:id="rId12"/>
    <p:sldId id="1341" r:id="rId13"/>
    <p:sldId id="267" r:id="rId14"/>
    <p:sldId id="266" r:id="rId15"/>
    <p:sldId id="265" r:id="rId16"/>
    <p:sldId id="1340" r:id="rId17"/>
    <p:sldId id="1335" r:id="rId18"/>
    <p:sldId id="256" r:id="rId19"/>
    <p:sldId id="259" r:id="rId20"/>
    <p:sldId id="261" r:id="rId21"/>
    <p:sldId id="1332" r:id="rId22"/>
    <p:sldId id="274" r:id="rId23"/>
    <p:sldId id="365" r:id="rId24"/>
    <p:sldId id="273" r:id="rId25"/>
    <p:sldId id="1326" r:id="rId26"/>
    <p:sldId id="1334" r:id="rId27"/>
    <p:sldId id="275" r:id="rId28"/>
    <p:sldId id="276" r:id="rId29"/>
    <p:sldId id="1343" r:id="rId30"/>
    <p:sldId id="280" r:id="rId31"/>
    <p:sldId id="279" r:id="rId32"/>
    <p:sldId id="26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516B7-FC23-4311-8129-55441C9E511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6237D-30E5-4555-9626-CADEA04E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87807-3ADE-4769-BEB9-596CB9A9C0E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7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7D6CE-937B-48F9-8155-C97214AE05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7D6CE-937B-48F9-8155-C97214AE05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7D6CE-937B-48F9-8155-C97214AE05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3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1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90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08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1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59" y="4572000"/>
            <a:ext cx="1147741" cy="1928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-498436"/>
            <a:ext cx="2200275" cy="2200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6950" y="593698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4499477"/>
            <a:ext cx="8884920" cy="1655762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3200">
                <a:solidFill>
                  <a:srgbClr val="5EC9D8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Click to edit Master subtitle style</a:t>
            </a:r>
            <a:endParaRPr lang="en-US" sz="3200" dirty="0">
              <a:solidFill>
                <a:srgbClr val="5EC9D8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08921" y="4623391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Ichd.net</a:t>
            </a:r>
          </a:p>
          <a:p>
            <a:endParaRPr lang="en-US" sz="1200" dirty="0"/>
          </a:p>
          <a:p>
            <a:r>
              <a:rPr lang="en-US" sz="1200" dirty="0"/>
              <a:t>P: 520.721-1887</a:t>
            </a:r>
          </a:p>
          <a:p>
            <a:r>
              <a:rPr lang="en-US" sz="1200" dirty="0"/>
              <a:t>F:  520.407.5397</a:t>
            </a:r>
          </a:p>
          <a:p>
            <a:endParaRPr lang="en-US" sz="1200" dirty="0"/>
          </a:p>
          <a:p>
            <a:r>
              <a:rPr lang="en-US" sz="1200" b="1" dirty="0"/>
              <a:t>Mailing Address:</a:t>
            </a:r>
          </a:p>
          <a:p>
            <a:r>
              <a:rPr lang="en-US" sz="1200" dirty="0"/>
              <a:t>PO Box 17749</a:t>
            </a:r>
          </a:p>
          <a:p>
            <a:r>
              <a:rPr lang="en-US" sz="1200" dirty="0"/>
              <a:t>Tucson, AZ  85731-7749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00679"/>
            <a:ext cx="1219200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676400" y="1718441"/>
            <a:ext cx="8884920" cy="2549896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en-US">
                <a:solidFill>
                  <a:srgbClr val="734C3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Click to edit Master title style</a:t>
            </a:r>
            <a:endParaRPr lang="en-US" dirty="0">
              <a:solidFill>
                <a:srgbClr val="734C3D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943790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9C3E2D-F3EA-4C89-A94C-3D74206F2157}" type="slidenum">
              <a:rPr lang="en-US" sz="1600" smtClean="0">
                <a:solidFill>
                  <a:srgbClr val="008E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pPr/>
              <a:t>‹#›</a:t>
            </a:fld>
            <a:endParaRPr lang="en-US" dirty="0">
              <a:solidFill>
                <a:srgbClr val="008EA5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164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3395529"/>
            <a:ext cx="18478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66950" y="2195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61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3395529"/>
            <a:ext cx="18478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6950" y="2195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61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8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08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3395529"/>
            <a:ext cx="18478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6950" y="2195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61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6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3395529"/>
            <a:ext cx="18478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49" y="373670"/>
            <a:ext cx="9925051" cy="12971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6950" y="2195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61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76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3395529"/>
            <a:ext cx="18478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365125"/>
            <a:ext cx="99250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6950" y="2195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61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21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95"/>
            <a:ext cx="1219200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8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3395529"/>
            <a:ext cx="18478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71600"/>
            <a:ext cx="3932237" cy="685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6950" y="2195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61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12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3395529"/>
            <a:ext cx="18478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8750"/>
            <a:ext cx="3932237" cy="6286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6950" y="2195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61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7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3395529"/>
            <a:ext cx="18478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6950" y="2195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61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3395529"/>
            <a:ext cx="1847850" cy="31051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6950" y="2195"/>
            <a:ext cx="992505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6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161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72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B2703-5E1A-46B2-A4B8-F52AFCF16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3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7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5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4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575BD-5CEE-45C7-94E5-69FFE7137A6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F58AD7-479D-4604-9523-205C9FEE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00679"/>
            <a:ext cx="12192000" cy="37147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7836" y="365125"/>
            <a:ext cx="9914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944608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9C3E2D-F3EA-4C89-A94C-3D74206F2157}" type="slidenum">
              <a:rPr lang="en-US" sz="1600" smtClean="0">
                <a:solidFill>
                  <a:srgbClr val="008E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pPr/>
              <a:t>‹#›</a:t>
            </a:fld>
            <a:endParaRPr lang="en-US" dirty="0">
              <a:solidFill>
                <a:srgbClr val="008EA5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1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1312A"/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kxbVSETbkxqZzD8Sas5RkIAbgtKJmD_5qaweNg7lwpk/edit?usp=sharing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C2A6-7A50-B6FF-6DF7-4D373868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Behaviors at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90343-E43F-828F-D303-54ADE2984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Anne Bowen, PhD</a:t>
            </a:r>
          </a:p>
          <a:p>
            <a:r>
              <a:rPr lang="en-US" dirty="0"/>
              <a:t>UA, Pediatric Pulmonary Center</a:t>
            </a:r>
          </a:p>
        </p:txBody>
      </p:sp>
    </p:spTree>
    <p:extLst>
      <p:ext uri="{BB962C8B-B14F-4D97-AF65-F5344CB8AC3E}">
        <p14:creationId xmlns:p14="http://schemas.microsoft.com/office/powerpoint/2010/main" val="88592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ED8A-E836-2875-B6BE-6B1A9D03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C</a:t>
            </a:r>
            <a:br>
              <a:rPr lang="en-US" dirty="0"/>
            </a:br>
            <a:r>
              <a:rPr lang="en-US" dirty="0"/>
              <a:t>What happens after (consequences)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31392-5E0A-06A4-2F5C-76D6FE62F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What happened after the behavior?</a:t>
            </a:r>
          </a:p>
          <a:p>
            <a:pPr lvl="1"/>
            <a:r>
              <a:rPr lang="en-US" sz="3400" dirty="0"/>
              <a:t>Teacher’s response: </a:t>
            </a:r>
          </a:p>
          <a:p>
            <a:pPr lvl="2"/>
            <a:r>
              <a:rPr lang="en-US" sz="3200" dirty="0"/>
              <a:t>Attended or spoke to the child </a:t>
            </a:r>
          </a:p>
          <a:p>
            <a:pPr lvl="2"/>
            <a:r>
              <a:rPr lang="en-US" sz="3200" dirty="0"/>
              <a:t>redirect </a:t>
            </a:r>
          </a:p>
          <a:p>
            <a:pPr lvl="2"/>
            <a:r>
              <a:rPr lang="en-US" sz="3200" dirty="0"/>
              <a:t>not notice</a:t>
            </a:r>
          </a:p>
          <a:p>
            <a:pPr lvl="1"/>
            <a:r>
              <a:rPr lang="en-US" sz="3400" dirty="0"/>
              <a:t>Another child: how did the child respond</a:t>
            </a:r>
          </a:p>
          <a:p>
            <a:pPr lvl="1"/>
            <a:r>
              <a:rPr lang="en-US" sz="3400" dirty="0"/>
              <a:t>Response from the environment</a:t>
            </a:r>
          </a:p>
          <a:p>
            <a:pPr lvl="2"/>
            <a:r>
              <a:rPr lang="en-US" sz="3200" dirty="0"/>
              <a:t>bounce ball that hits the child in the face.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2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8761-2D75-EF00-956A-B7CAE533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0AB4-9154-DFCC-2084-98E043459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Should we change what happens?</a:t>
            </a:r>
          </a:p>
          <a:p>
            <a:pPr lvl="1"/>
            <a:r>
              <a:rPr lang="en-US" sz="3400" dirty="0"/>
              <a:t>behavior is more frequent</a:t>
            </a:r>
          </a:p>
          <a:p>
            <a:pPr lvl="1"/>
            <a:r>
              <a:rPr lang="en-US" sz="3400" dirty="0"/>
              <a:t>behavior is decreasing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4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C358A-FF17-08DC-20BD-6102EA0CE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9" y="2426883"/>
            <a:ext cx="11552921" cy="2004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FD43F-F3EB-716A-0F7E-02F9735C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086226"/>
            <a:ext cx="9292353" cy="860561"/>
          </a:xfrm>
        </p:spPr>
        <p:txBody>
          <a:bodyPr/>
          <a:lstStyle/>
          <a:p>
            <a:r>
              <a:rPr lang="en-US" dirty="0"/>
              <a:t>Systematically Assess Problem Behaviors</a:t>
            </a:r>
          </a:p>
        </p:txBody>
      </p:sp>
    </p:spTree>
    <p:extLst>
      <p:ext uri="{BB962C8B-B14F-4D97-AF65-F5344CB8AC3E}">
        <p14:creationId xmlns:p14="http://schemas.microsoft.com/office/powerpoint/2010/main" val="217853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55B998-5A2F-6A76-A737-D08532C6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33" y="1847762"/>
            <a:ext cx="10095913" cy="42164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1619A7E-D737-3F54-8609-A57CFA85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782" y="860084"/>
            <a:ext cx="8911687" cy="791735"/>
          </a:xfrm>
        </p:spPr>
        <p:txBody>
          <a:bodyPr/>
          <a:lstStyle/>
          <a:p>
            <a:r>
              <a:rPr lang="en-US" dirty="0"/>
              <a:t>Increasing Frequency of Behaviors</a:t>
            </a:r>
          </a:p>
        </p:txBody>
      </p:sp>
    </p:spTree>
    <p:extLst>
      <p:ext uri="{BB962C8B-B14F-4D97-AF65-F5344CB8AC3E}">
        <p14:creationId xmlns:p14="http://schemas.microsoft.com/office/powerpoint/2010/main" val="177759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20B6C-EA34-08F7-10EA-4D24E4D9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03" y="1903900"/>
            <a:ext cx="10156722" cy="4523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D0EFD-0602-B4FE-3D09-2FBC0A68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53" y="584780"/>
            <a:ext cx="8911687" cy="791735"/>
          </a:xfrm>
        </p:spPr>
        <p:txBody>
          <a:bodyPr/>
          <a:lstStyle/>
          <a:p>
            <a:r>
              <a:rPr lang="en-US" dirty="0"/>
              <a:t>Decreasing the Frequency of Behavior</a:t>
            </a:r>
          </a:p>
        </p:txBody>
      </p:sp>
    </p:spTree>
    <p:extLst>
      <p:ext uri="{BB962C8B-B14F-4D97-AF65-F5344CB8AC3E}">
        <p14:creationId xmlns:p14="http://schemas.microsoft.com/office/powerpoint/2010/main" val="300295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079377-3033-F834-FBAD-3D13E58D1804}"/>
              </a:ext>
            </a:extLst>
          </p:cNvPr>
          <p:cNvGrpSpPr/>
          <p:nvPr/>
        </p:nvGrpSpPr>
        <p:grpSpPr>
          <a:xfrm>
            <a:off x="2085329" y="3731569"/>
            <a:ext cx="2845822" cy="1235798"/>
            <a:chOff x="2085329" y="3731569"/>
            <a:chExt cx="2845822" cy="1235798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6A8A700C-AEFA-9C80-52B7-C3598EBBBAE1}"/>
                </a:ext>
              </a:extLst>
            </p:cNvPr>
            <p:cNvSpPr/>
            <p:nvPr/>
          </p:nvSpPr>
          <p:spPr>
            <a:xfrm>
              <a:off x="2085329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FBC88E8-0F3E-539A-02A9-394121B7D680}"/>
                </a:ext>
              </a:extLst>
            </p:cNvPr>
            <p:cNvSpPr/>
            <p:nvPr/>
          </p:nvSpPr>
          <p:spPr>
            <a:xfrm>
              <a:off x="2768327" y="3978729"/>
              <a:ext cx="2162824" cy="988638"/>
            </a:xfrm>
            <a:custGeom>
              <a:avLst/>
              <a:gdLst>
                <a:gd name="connsiteX0" fmla="*/ 0 w 2162824"/>
                <a:gd name="connsiteY0" fmla="*/ 98864 h 988638"/>
                <a:gd name="connsiteX1" fmla="*/ 98864 w 2162824"/>
                <a:gd name="connsiteY1" fmla="*/ 0 h 988638"/>
                <a:gd name="connsiteX2" fmla="*/ 2063960 w 2162824"/>
                <a:gd name="connsiteY2" fmla="*/ 0 h 988638"/>
                <a:gd name="connsiteX3" fmla="*/ 2162824 w 2162824"/>
                <a:gd name="connsiteY3" fmla="*/ 98864 h 988638"/>
                <a:gd name="connsiteX4" fmla="*/ 2162824 w 2162824"/>
                <a:gd name="connsiteY4" fmla="*/ 889774 h 988638"/>
                <a:gd name="connsiteX5" fmla="*/ 2063960 w 2162824"/>
                <a:gd name="connsiteY5" fmla="*/ 988638 h 988638"/>
                <a:gd name="connsiteX6" fmla="*/ 98864 w 2162824"/>
                <a:gd name="connsiteY6" fmla="*/ 988638 h 988638"/>
                <a:gd name="connsiteX7" fmla="*/ 0 w 2162824"/>
                <a:gd name="connsiteY7" fmla="*/ 889774 h 988638"/>
                <a:gd name="connsiteX8" fmla="*/ 0 w 2162824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24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063960" y="0"/>
                  </a:lnTo>
                  <a:cubicBezTo>
                    <a:pt x="2118561" y="0"/>
                    <a:pt x="2162824" y="44263"/>
                    <a:pt x="2162824" y="98864"/>
                  </a:cubicBezTo>
                  <a:lnTo>
                    <a:pt x="2162824" y="889774"/>
                  </a:lnTo>
                  <a:cubicBezTo>
                    <a:pt x="2162824" y="944375"/>
                    <a:pt x="2118561" y="988638"/>
                    <a:pt x="2063960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092" tIns="228092" rIns="228092" bIns="2280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A</a:t>
              </a:r>
              <a:r>
                <a:rPr lang="en-US" sz="1900" kern="1200" dirty="0"/>
                <a:t>ntecedent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FEF94E-16CD-F5A9-0FEB-EED846CA8AA9}"/>
              </a:ext>
            </a:extLst>
          </p:cNvPr>
          <p:cNvGrpSpPr/>
          <p:nvPr/>
        </p:nvGrpSpPr>
        <p:grpSpPr>
          <a:xfrm>
            <a:off x="5010834" y="3731569"/>
            <a:ext cx="2845821" cy="1235798"/>
            <a:chOff x="5010834" y="3731569"/>
            <a:chExt cx="2845821" cy="1235798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779619CD-9170-5BC2-D3C8-7644E6AAC593}"/>
                </a:ext>
              </a:extLst>
            </p:cNvPr>
            <p:cNvSpPr/>
            <p:nvPr/>
          </p:nvSpPr>
          <p:spPr>
            <a:xfrm>
              <a:off x="5010834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61F704-2C04-1AB6-3741-2C88E82022B4}"/>
                </a:ext>
              </a:extLst>
            </p:cNvPr>
            <p:cNvSpPr/>
            <p:nvPr/>
          </p:nvSpPr>
          <p:spPr>
            <a:xfrm>
              <a:off x="5693831" y="3978729"/>
              <a:ext cx="2162824" cy="988638"/>
            </a:xfrm>
            <a:custGeom>
              <a:avLst/>
              <a:gdLst>
                <a:gd name="connsiteX0" fmla="*/ 0 w 2162824"/>
                <a:gd name="connsiteY0" fmla="*/ 98864 h 988638"/>
                <a:gd name="connsiteX1" fmla="*/ 98864 w 2162824"/>
                <a:gd name="connsiteY1" fmla="*/ 0 h 988638"/>
                <a:gd name="connsiteX2" fmla="*/ 2063960 w 2162824"/>
                <a:gd name="connsiteY2" fmla="*/ 0 h 988638"/>
                <a:gd name="connsiteX3" fmla="*/ 2162824 w 2162824"/>
                <a:gd name="connsiteY3" fmla="*/ 98864 h 988638"/>
                <a:gd name="connsiteX4" fmla="*/ 2162824 w 2162824"/>
                <a:gd name="connsiteY4" fmla="*/ 889774 h 988638"/>
                <a:gd name="connsiteX5" fmla="*/ 2063960 w 2162824"/>
                <a:gd name="connsiteY5" fmla="*/ 988638 h 988638"/>
                <a:gd name="connsiteX6" fmla="*/ 98864 w 2162824"/>
                <a:gd name="connsiteY6" fmla="*/ 988638 h 988638"/>
                <a:gd name="connsiteX7" fmla="*/ 0 w 2162824"/>
                <a:gd name="connsiteY7" fmla="*/ 889774 h 988638"/>
                <a:gd name="connsiteX8" fmla="*/ 0 w 2162824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24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063960" y="0"/>
                  </a:lnTo>
                  <a:cubicBezTo>
                    <a:pt x="2118561" y="0"/>
                    <a:pt x="2162824" y="44263"/>
                    <a:pt x="2162824" y="98864"/>
                  </a:cubicBezTo>
                  <a:lnTo>
                    <a:pt x="2162824" y="889774"/>
                  </a:lnTo>
                  <a:cubicBezTo>
                    <a:pt x="2162824" y="944375"/>
                    <a:pt x="2118561" y="988638"/>
                    <a:pt x="2063960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540" tIns="256540" rIns="256540" bIns="2565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B</a:t>
              </a:r>
              <a:r>
                <a:rPr lang="en-US" sz="1900" kern="1200" dirty="0"/>
                <a:t>ehavior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6B8863-D850-7FAB-D9BE-562565972977}"/>
              </a:ext>
            </a:extLst>
          </p:cNvPr>
          <p:cNvGrpSpPr/>
          <p:nvPr/>
        </p:nvGrpSpPr>
        <p:grpSpPr>
          <a:xfrm>
            <a:off x="7936339" y="3731569"/>
            <a:ext cx="3052338" cy="1235798"/>
            <a:chOff x="7936339" y="3731569"/>
            <a:chExt cx="3052338" cy="1235798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6A50A73E-6B84-BFFC-E960-BD79649A82DB}"/>
                </a:ext>
              </a:extLst>
            </p:cNvPr>
            <p:cNvSpPr/>
            <p:nvPr/>
          </p:nvSpPr>
          <p:spPr>
            <a:xfrm>
              <a:off x="7936339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19AC27-0836-FA99-B166-EF50AA7FF144}"/>
                </a:ext>
              </a:extLst>
            </p:cNvPr>
            <p:cNvSpPr/>
            <p:nvPr/>
          </p:nvSpPr>
          <p:spPr>
            <a:xfrm>
              <a:off x="8412819" y="3978729"/>
              <a:ext cx="2575858" cy="988638"/>
            </a:xfrm>
            <a:custGeom>
              <a:avLst/>
              <a:gdLst>
                <a:gd name="connsiteX0" fmla="*/ 0 w 2575858"/>
                <a:gd name="connsiteY0" fmla="*/ 98864 h 988638"/>
                <a:gd name="connsiteX1" fmla="*/ 98864 w 2575858"/>
                <a:gd name="connsiteY1" fmla="*/ 0 h 988638"/>
                <a:gd name="connsiteX2" fmla="*/ 2476994 w 2575858"/>
                <a:gd name="connsiteY2" fmla="*/ 0 h 988638"/>
                <a:gd name="connsiteX3" fmla="*/ 2575858 w 2575858"/>
                <a:gd name="connsiteY3" fmla="*/ 98864 h 988638"/>
                <a:gd name="connsiteX4" fmla="*/ 2575858 w 2575858"/>
                <a:gd name="connsiteY4" fmla="*/ 889774 h 988638"/>
                <a:gd name="connsiteX5" fmla="*/ 2476994 w 2575858"/>
                <a:gd name="connsiteY5" fmla="*/ 988638 h 988638"/>
                <a:gd name="connsiteX6" fmla="*/ 98864 w 2575858"/>
                <a:gd name="connsiteY6" fmla="*/ 988638 h 988638"/>
                <a:gd name="connsiteX7" fmla="*/ 0 w 2575858"/>
                <a:gd name="connsiteY7" fmla="*/ 889774 h 988638"/>
                <a:gd name="connsiteX8" fmla="*/ 0 w 2575858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5858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476994" y="0"/>
                  </a:lnTo>
                  <a:cubicBezTo>
                    <a:pt x="2531595" y="0"/>
                    <a:pt x="2575858" y="44263"/>
                    <a:pt x="2575858" y="98864"/>
                  </a:cubicBezTo>
                  <a:lnTo>
                    <a:pt x="2575858" y="889774"/>
                  </a:lnTo>
                  <a:cubicBezTo>
                    <a:pt x="2575858" y="944375"/>
                    <a:pt x="2531595" y="988638"/>
                    <a:pt x="2476994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092" tIns="228092" rIns="228092" bIns="2280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C</a:t>
              </a:r>
              <a:r>
                <a:rPr lang="en-US" sz="1900" kern="1200" dirty="0"/>
                <a:t>onsequence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3E270A9-39FE-01B0-6108-391AF55B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161" y="1606874"/>
            <a:ext cx="8915399" cy="1468800"/>
          </a:xfrm>
        </p:spPr>
        <p:txBody>
          <a:bodyPr/>
          <a:lstStyle/>
          <a:p>
            <a:pPr algn="ctr"/>
            <a:r>
              <a:rPr lang="en-US" b="1" dirty="0"/>
              <a:t>Conducting a </a:t>
            </a:r>
            <a:br>
              <a:rPr lang="en-US" b="1" dirty="0"/>
            </a:br>
            <a:r>
              <a:rPr lang="en-US" b="1" dirty="0"/>
              <a:t>Functional Behavior Analysis</a:t>
            </a:r>
          </a:p>
        </p:txBody>
      </p:sp>
    </p:spTree>
    <p:extLst>
      <p:ext uri="{BB962C8B-B14F-4D97-AF65-F5344CB8AC3E}">
        <p14:creationId xmlns:p14="http://schemas.microsoft.com/office/powerpoint/2010/main" val="427602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7F41-6C40-CCD0-957F-5A639C8F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122C5-7370-1955-3581-29632A22D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https://jamboard.google.com/d/1kxbVSETbkxqZzD8Sas5RkIAbgtKJmD_5qaweNg7lwpk/edit?usp=sharing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82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2CDFD-3A2B-517F-D265-8E2E3E3A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30" y="1053328"/>
            <a:ext cx="9125339" cy="5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7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E5AFEF-E405-BBA7-67DB-82AEC154C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394650"/>
              </p:ext>
            </p:extLst>
          </p:nvPr>
        </p:nvGraphicFramePr>
        <p:xfrm>
          <a:off x="1598091" y="986489"/>
          <a:ext cx="10409855" cy="57579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82362">
                  <a:extLst>
                    <a:ext uri="{9D8B030D-6E8A-4147-A177-3AD203B41FA5}">
                      <a16:colId xmlns:a16="http://schemas.microsoft.com/office/drawing/2014/main" val="3816215030"/>
                    </a:ext>
                  </a:extLst>
                </a:gridCol>
                <a:gridCol w="2082362">
                  <a:extLst>
                    <a:ext uri="{9D8B030D-6E8A-4147-A177-3AD203B41FA5}">
                      <a16:colId xmlns:a16="http://schemas.microsoft.com/office/drawing/2014/main" val="1586057565"/>
                    </a:ext>
                  </a:extLst>
                </a:gridCol>
                <a:gridCol w="2082362">
                  <a:extLst>
                    <a:ext uri="{9D8B030D-6E8A-4147-A177-3AD203B41FA5}">
                      <a16:colId xmlns:a16="http://schemas.microsoft.com/office/drawing/2014/main" val="780217730"/>
                    </a:ext>
                  </a:extLst>
                </a:gridCol>
                <a:gridCol w="2082362">
                  <a:extLst>
                    <a:ext uri="{9D8B030D-6E8A-4147-A177-3AD203B41FA5}">
                      <a16:colId xmlns:a16="http://schemas.microsoft.com/office/drawing/2014/main" val="2865126680"/>
                    </a:ext>
                  </a:extLst>
                </a:gridCol>
                <a:gridCol w="2080407">
                  <a:extLst>
                    <a:ext uri="{9D8B030D-6E8A-4147-A177-3AD203B41FA5}">
                      <a16:colId xmlns:a16="http://schemas.microsoft.com/office/drawing/2014/main" val="2515723284"/>
                    </a:ext>
                  </a:extLst>
                </a:gridCol>
              </a:tblGrid>
              <a:tr h="12337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External Triggers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Internal Triggers</a:t>
                      </a:r>
                    </a:p>
                    <a:p>
                      <a:pPr algn="ctr"/>
                      <a:r>
                        <a:rPr lang="en-US" sz="1600" dirty="0"/>
                        <a:t>(Just before the Problem)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Behavior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Short term positive consequences (Good stuff)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Long-term negative consequences</a:t>
                      </a:r>
                    </a:p>
                    <a:p>
                      <a:pPr algn="ctr"/>
                      <a:r>
                        <a:rPr lang="en-US" sz="1600" dirty="0"/>
                        <a:t>(Not such good stuff)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17550"/>
                  </a:ext>
                </a:extLst>
              </a:tr>
              <a:tr h="1218697">
                <a:tc>
                  <a:txBody>
                    <a:bodyPr/>
                    <a:lstStyle/>
                    <a:p>
                      <a:r>
                        <a:rPr lang="en-US" sz="1600" dirty="0"/>
                        <a:t>Who were you with?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were you thinking about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did you do?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What did you like about doing this with…..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What were some of the good thoughts you had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What were some of the good emotions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What were some of the good physical feelings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/>
                        <a:t>What were some of the negative results?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Interpersonal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Physical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Emotional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School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Financial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other</a:t>
                      </a:r>
                    </a:p>
                    <a:p>
                      <a:pPr marL="342900" indent="-342900">
                        <a:buAutoNum type="alphaLcPeriod"/>
                      </a:pP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99928"/>
                  </a:ext>
                </a:extLst>
              </a:tr>
              <a:tr h="1218697">
                <a:tc>
                  <a:txBody>
                    <a:bodyPr/>
                    <a:lstStyle/>
                    <a:p>
                      <a:r>
                        <a:rPr lang="en-US" sz="1600" dirty="0"/>
                        <a:t>Where were you?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did you feel physically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long did it last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8574"/>
                  </a:ext>
                </a:extLst>
              </a:tr>
              <a:tr h="2009960">
                <a:tc>
                  <a:txBody>
                    <a:bodyPr/>
                    <a:lstStyle/>
                    <a:p>
                      <a:r>
                        <a:rPr lang="en-US" sz="1600" dirty="0"/>
                        <a:t>What time of day?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did you feel emotionally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90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1022C0-5061-30D4-D4F8-F2FC01850B21}"/>
              </a:ext>
            </a:extLst>
          </p:cNvPr>
          <p:cNvSpPr txBox="1"/>
          <p:nvPr/>
        </p:nvSpPr>
        <p:spPr>
          <a:xfrm>
            <a:off x="1808105" y="113517"/>
            <a:ext cx="998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Functional Analysis of a PROBLEM Behavior </a:t>
            </a:r>
          </a:p>
          <a:p>
            <a:pPr algn="ctr"/>
            <a:r>
              <a:rPr lang="en-US" sz="2800" b="1" dirty="0"/>
              <a:t>(Adolescent)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DF8FE8-B6C9-685F-23A9-5666B0B36842}"/>
              </a:ext>
            </a:extLst>
          </p:cNvPr>
          <p:cNvGraphicFramePr>
            <a:graphicFrameLocks noGrp="1"/>
          </p:cNvGraphicFramePr>
          <p:nvPr/>
        </p:nvGraphicFramePr>
        <p:xfrm>
          <a:off x="11189110" y="175014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723122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5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628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E5AFEF-E405-BBA7-67DB-82AEC154C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2557"/>
              </p:ext>
            </p:extLst>
          </p:nvPr>
        </p:nvGraphicFramePr>
        <p:xfrm>
          <a:off x="2065692" y="1111550"/>
          <a:ext cx="9506875" cy="549451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901375">
                  <a:extLst>
                    <a:ext uri="{9D8B030D-6E8A-4147-A177-3AD203B41FA5}">
                      <a16:colId xmlns:a16="http://schemas.microsoft.com/office/drawing/2014/main" val="3816215030"/>
                    </a:ext>
                  </a:extLst>
                </a:gridCol>
                <a:gridCol w="1901375">
                  <a:extLst>
                    <a:ext uri="{9D8B030D-6E8A-4147-A177-3AD203B41FA5}">
                      <a16:colId xmlns:a16="http://schemas.microsoft.com/office/drawing/2014/main" val="1586057565"/>
                    </a:ext>
                  </a:extLst>
                </a:gridCol>
                <a:gridCol w="1901375">
                  <a:extLst>
                    <a:ext uri="{9D8B030D-6E8A-4147-A177-3AD203B41FA5}">
                      <a16:colId xmlns:a16="http://schemas.microsoft.com/office/drawing/2014/main" val="780217730"/>
                    </a:ext>
                  </a:extLst>
                </a:gridCol>
                <a:gridCol w="1901375">
                  <a:extLst>
                    <a:ext uri="{9D8B030D-6E8A-4147-A177-3AD203B41FA5}">
                      <a16:colId xmlns:a16="http://schemas.microsoft.com/office/drawing/2014/main" val="2865126680"/>
                    </a:ext>
                  </a:extLst>
                </a:gridCol>
                <a:gridCol w="1901375">
                  <a:extLst>
                    <a:ext uri="{9D8B030D-6E8A-4147-A177-3AD203B41FA5}">
                      <a16:colId xmlns:a16="http://schemas.microsoft.com/office/drawing/2014/main" val="2515723284"/>
                    </a:ext>
                  </a:extLst>
                </a:gridCol>
              </a:tblGrid>
              <a:tr h="726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External Triggers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Internal Triggers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(Just before the Problem)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Prosocial Behavior 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Short term positive consequences (Good stuff)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Long-term negative consequences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(Not such good stuff)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17550"/>
                  </a:ext>
                </a:extLst>
              </a:tr>
              <a:tr h="1394624">
                <a:tc>
                  <a:txBody>
                    <a:bodyPr/>
                    <a:lstStyle/>
                    <a:p>
                      <a:r>
                        <a:rPr lang="en-US" sz="1600" dirty="0"/>
                        <a:t>Who are you usually with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are you thinking about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did you do?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What do you dislike about doing this with…..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What do you dislike about where this happens?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1600" dirty="0"/>
                    </a:p>
                    <a:p>
                      <a:pPr marL="342900" indent="-342900">
                        <a:buAutoNum type="arabicPeriod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/>
                        <a:t>What were some of the negative results?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Interpersonal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Physical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Emotional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School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Financial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600" dirty="0"/>
                        <a:t>other</a:t>
                      </a:r>
                    </a:p>
                    <a:p>
                      <a:pPr marL="342900" indent="-342900">
                        <a:buAutoNum type="alphaLcPeriod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99928"/>
                  </a:ext>
                </a:extLst>
              </a:tr>
              <a:tr h="1394624">
                <a:tc>
                  <a:txBody>
                    <a:bodyPr/>
                    <a:lstStyle/>
                    <a:p>
                      <a:r>
                        <a:rPr lang="en-US" sz="1600" dirty="0"/>
                        <a:t>Where are you?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are you feeling physically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long does it last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8574"/>
                  </a:ext>
                </a:extLst>
              </a:tr>
              <a:tr h="1394624">
                <a:tc>
                  <a:txBody>
                    <a:bodyPr/>
                    <a:lstStyle/>
                    <a:p>
                      <a:r>
                        <a:rPr lang="en-US" sz="1600" dirty="0"/>
                        <a:t>What time of day?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are you feel emotionally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often do you do it?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90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1022C0-5061-30D4-D4F8-F2FC01850B21}"/>
              </a:ext>
            </a:extLst>
          </p:cNvPr>
          <p:cNvSpPr txBox="1"/>
          <p:nvPr/>
        </p:nvSpPr>
        <p:spPr>
          <a:xfrm>
            <a:off x="2336798" y="108155"/>
            <a:ext cx="885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Functional Analysis of a PROSOCIAL Behavior (Adolescent)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DF8FE8-B6C9-685F-23A9-5666B0B36842}"/>
              </a:ext>
            </a:extLst>
          </p:cNvPr>
          <p:cNvGraphicFramePr>
            <a:graphicFrameLocks noGrp="1"/>
          </p:cNvGraphicFramePr>
          <p:nvPr/>
        </p:nvGraphicFramePr>
        <p:xfrm>
          <a:off x="11189110" y="175014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723122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5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4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BAD0FF92-9106-4F02-96CF-FE00B448D445" descr="Screenshot 2023-02-07 at 9.42.30 AM.JPEG">
            <a:extLst>
              <a:ext uri="{FF2B5EF4-FFF2-40B4-BE49-F238E27FC236}">
                <a16:creationId xmlns:a16="http://schemas.microsoft.com/office/drawing/2014/main" id="{E3E65B53-5561-F115-BAB1-B505132F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759" y="411685"/>
            <a:ext cx="6118481" cy="602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2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4B0CE-46C2-045C-C381-5F58D30E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 &amp; Sensations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8EC8F-1846-C4F7-941C-4C41C5DAF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34FA-EDD9-4962-87C7-78410B3A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All Feelings are NORMAL</a:t>
            </a: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2114CE35-929B-4EF8-B68A-A16E7BBE5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129" y="1522628"/>
            <a:ext cx="4711262" cy="4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332C869-0CA1-4DC5-BBFD-101A1769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18" y="140780"/>
            <a:ext cx="6632649" cy="65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1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EB65-78BB-4372-A9F5-598241B5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71" y="753228"/>
            <a:ext cx="819991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D7151-FEF7-4AF2-9A4B-191E5190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437831"/>
            <a:ext cx="9114023" cy="315030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Feelings are physical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They don’t always feel good, but they won’t hurt us</a:t>
            </a:r>
          </a:p>
          <a:p>
            <a:r>
              <a:rPr lang="en-US" sz="2000" dirty="0">
                <a:solidFill>
                  <a:schemeClr val="tx1"/>
                </a:solidFill>
              </a:rPr>
              <a:t>Waiting to “FEEL BETTER” or for “Motivation” may never happen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You can’t get rid of just one</a:t>
            </a:r>
          </a:p>
          <a:p>
            <a:r>
              <a:rPr lang="en-US" sz="2000" dirty="0">
                <a:solidFill>
                  <a:schemeClr val="tx1"/>
                </a:solidFill>
              </a:rPr>
              <a:t>You can’t have only one either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A full range of feeling is important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E67D9-6B70-B5C7-0FD5-62E423C2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Working  with Emotions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52045AD-094C-C5DA-EA30-2F2FB904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54" y="74141"/>
            <a:ext cx="4965192" cy="670971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13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501242-5DFC-3C0F-9EFB-C773A647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THOUGHTS?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FBCF4-52C0-2C37-847A-D44D50E5C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4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D0BB-471E-41F9-9A00-D9608ADC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73F97-9B67-419F-ACBE-15160F98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445342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b="1" dirty="0"/>
              <a:t>Our minds have lots of opinions </a:t>
            </a:r>
          </a:p>
          <a:p>
            <a:r>
              <a:rPr lang="en-US" sz="2800" b="1" dirty="0"/>
              <a:t>We respond to THOUGHTS as if they are always true</a:t>
            </a:r>
          </a:p>
          <a:p>
            <a:r>
              <a:rPr lang="en-US" sz="2800" b="1" dirty="0"/>
              <a:t>Mind gives us rules that describe how things “should” work, even though the evidence suggests it doesn’t.</a:t>
            </a:r>
          </a:p>
          <a:p>
            <a:r>
              <a:rPr lang="en-US" sz="2800" b="1" dirty="0"/>
              <a:t>Noticing thoughts as suggestions for action, NOT rules.</a:t>
            </a:r>
          </a:p>
          <a:p>
            <a:r>
              <a:rPr lang="en-US" sz="2800" b="1" dirty="0"/>
              <a:t>Helping kids notice’ their thoughts  </a:t>
            </a:r>
          </a:p>
          <a:p>
            <a:pPr lvl="1"/>
            <a:r>
              <a:rPr lang="en-US" sz="2800" b="1" dirty="0"/>
              <a:t>I’m noticing I’m having the thought</a:t>
            </a:r>
          </a:p>
          <a:p>
            <a:pPr lvl="1"/>
            <a:r>
              <a:rPr lang="en-US" sz="2800" b="1" dirty="0"/>
              <a:t>My mind said……</a:t>
            </a:r>
          </a:p>
        </p:txBody>
      </p:sp>
    </p:spTree>
    <p:extLst>
      <p:ext uri="{BB962C8B-B14F-4D97-AF65-F5344CB8AC3E}">
        <p14:creationId xmlns:p14="http://schemas.microsoft.com/office/powerpoint/2010/main" val="1004847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9142-F0C9-49EA-8A3E-CF20FD87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04" y="748084"/>
            <a:ext cx="9613861" cy="1091226"/>
          </a:xfrm>
        </p:spPr>
        <p:txBody>
          <a:bodyPr/>
          <a:lstStyle/>
          <a:p>
            <a:r>
              <a:rPr lang="en-US" dirty="0" err="1"/>
              <a:t>Defusion</a:t>
            </a:r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CDBC-6148-4011-9157-ABC71189E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61" y="2304008"/>
            <a:ext cx="9613861" cy="3599316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</a:rPr>
              <a:t>Thoughts are learned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The mind isn’t very original </a:t>
            </a:r>
            <a:endParaRPr lang="en-US" sz="3200" b="1" i="0" u="none" strike="noStrike" baseline="0" dirty="0">
              <a:latin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</a:rPr>
              <a:t>Is the “idea” helpful? </a:t>
            </a:r>
          </a:p>
          <a:p>
            <a:pPr lvl="1"/>
            <a:r>
              <a:rPr lang="en-US" sz="2800" b="1" dirty="0">
                <a:latin typeface="Calibri" panose="020F0502020204030204" pitchFamily="34" charset="0"/>
              </a:rPr>
              <a:t>Yes – follow it</a:t>
            </a:r>
          </a:p>
          <a:p>
            <a:pPr lvl="1"/>
            <a:r>
              <a:rPr lang="en-US" sz="2800" b="1" dirty="0">
                <a:latin typeface="Calibri" panose="020F0502020204030204" pitchFamily="34" charset="0"/>
              </a:rPr>
              <a:t>NO – DO SOMETHING ELSE and let it be (TUG OF WAR)</a:t>
            </a:r>
          </a:p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8B101F8-D86A-747F-7E76-6C5092A5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90" y="-187135"/>
            <a:ext cx="3714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67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F5B6-1E7E-4DD8-794B-37E0EC18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DE0F-3963-B37C-3C33-503F2B1AB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6E05927-1D31-67CC-9CB2-CB8B48FC6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72" y="320472"/>
            <a:ext cx="9857992" cy="64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16A7-B73D-43B7-B25F-A7E24909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1255935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b="1" dirty="0"/>
              <a:t>Getting out of your head, &amp; into the sensory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9C070-620B-4603-8DEE-1115663A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Flexibly attend to what they are doing</a:t>
            </a:r>
          </a:p>
          <a:p>
            <a:r>
              <a:rPr lang="en-US" sz="2800" dirty="0"/>
              <a:t>Experience thoughts of the past from the perspective of here and now</a:t>
            </a:r>
          </a:p>
          <a:p>
            <a:r>
              <a:rPr lang="en-US" sz="2800" dirty="0"/>
              <a:t>Autopilot vs mindfully aware.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F035E22-AD12-489C-862E-27D6F8729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90" y="797960"/>
            <a:ext cx="6303134" cy="523160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38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079377-3033-F834-FBAD-3D13E58D1804}"/>
              </a:ext>
            </a:extLst>
          </p:cNvPr>
          <p:cNvGrpSpPr/>
          <p:nvPr/>
        </p:nvGrpSpPr>
        <p:grpSpPr>
          <a:xfrm>
            <a:off x="2085329" y="3731569"/>
            <a:ext cx="2845822" cy="1235798"/>
            <a:chOff x="2085329" y="3731569"/>
            <a:chExt cx="2845822" cy="1235798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6A8A700C-AEFA-9C80-52B7-C3598EBBBAE1}"/>
                </a:ext>
              </a:extLst>
            </p:cNvPr>
            <p:cNvSpPr/>
            <p:nvPr/>
          </p:nvSpPr>
          <p:spPr>
            <a:xfrm>
              <a:off x="2085329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FBC88E8-0F3E-539A-02A9-394121B7D680}"/>
                </a:ext>
              </a:extLst>
            </p:cNvPr>
            <p:cNvSpPr/>
            <p:nvPr/>
          </p:nvSpPr>
          <p:spPr>
            <a:xfrm>
              <a:off x="2768327" y="3978729"/>
              <a:ext cx="2162824" cy="988638"/>
            </a:xfrm>
            <a:custGeom>
              <a:avLst/>
              <a:gdLst>
                <a:gd name="connsiteX0" fmla="*/ 0 w 2162824"/>
                <a:gd name="connsiteY0" fmla="*/ 98864 h 988638"/>
                <a:gd name="connsiteX1" fmla="*/ 98864 w 2162824"/>
                <a:gd name="connsiteY1" fmla="*/ 0 h 988638"/>
                <a:gd name="connsiteX2" fmla="*/ 2063960 w 2162824"/>
                <a:gd name="connsiteY2" fmla="*/ 0 h 988638"/>
                <a:gd name="connsiteX3" fmla="*/ 2162824 w 2162824"/>
                <a:gd name="connsiteY3" fmla="*/ 98864 h 988638"/>
                <a:gd name="connsiteX4" fmla="*/ 2162824 w 2162824"/>
                <a:gd name="connsiteY4" fmla="*/ 889774 h 988638"/>
                <a:gd name="connsiteX5" fmla="*/ 2063960 w 2162824"/>
                <a:gd name="connsiteY5" fmla="*/ 988638 h 988638"/>
                <a:gd name="connsiteX6" fmla="*/ 98864 w 2162824"/>
                <a:gd name="connsiteY6" fmla="*/ 988638 h 988638"/>
                <a:gd name="connsiteX7" fmla="*/ 0 w 2162824"/>
                <a:gd name="connsiteY7" fmla="*/ 889774 h 988638"/>
                <a:gd name="connsiteX8" fmla="*/ 0 w 2162824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24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063960" y="0"/>
                  </a:lnTo>
                  <a:cubicBezTo>
                    <a:pt x="2118561" y="0"/>
                    <a:pt x="2162824" y="44263"/>
                    <a:pt x="2162824" y="98864"/>
                  </a:cubicBezTo>
                  <a:lnTo>
                    <a:pt x="2162824" y="889774"/>
                  </a:lnTo>
                  <a:cubicBezTo>
                    <a:pt x="2162824" y="944375"/>
                    <a:pt x="2118561" y="988638"/>
                    <a:pt x="2063960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092" tIns="228092" rIns="228092" bIns="2280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A</a:t>
              </a:r>
              <a:r>
                <a:rPr lang="en-US" sz="1900" kern="1200" dirty="0"/>
                <a:t>ntecedent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FEF94E-16CD-F5A9-0FEB-EED846CA8AA9}"/>
              </a:ext>
            </a:extLst>
          </p:cNvPr>
          <p:cNvGrpSpPr/>
          <p:nvPr/>
        </p:nvGrpSpPr>
        <p:grpSpPr>
          <a:xfrm>
            <a:off x="5010834" y="3731569"/>
            <a:ext cx="2845821" cy="1235798"/>
            <a:chOff x="5010834" y="3731569"/>
            <a:chExt cx="2845821" cy="1235798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779619CD-9170-5BC2-D3C8-7644E6AAC593}"/>
                </a:ext>
              </a:extLst>
            </p:cNvPr>
            <p:cNvSpPr/>
            <p:nvPr/>
          </p:nvSpPr>
          <p:spPr>
            <a:xfrm>
              <a:off x="5010834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61F704-2C04-1AB6-3741-2C88E82022B4}"/>
                </a:ext>
              </a:extLst>
            </p:cNvPr>
            <p:cNvSpPr/>
            <p:nvPr/>
          </p:nvSpPr>
          <p:spPr>
            <a:xfrm>
              <a:off x="5693831" y="3978729"/>
              <a:ext cx="2162824" cy="988638"/>
            </a:xfrm>
            <a:custGeom>
              <a:avLst/>
              <a:gdLst>
                <a:gd name="connsiteX0" fmla="*/ 0 w 2162824"/>
                <a:gd name="connsiteY0" fmla="*/ 98864 h 988638"/>
                <a:gd name="connsiteX1" fmla="*/ 98864 w 2162824"/>
                <a:gd name="connsiteY1" fmla="*/ 0 h 988638"/>
                <a:gd name="connsiteX2" fmla="*/ 2063960 w 2162824"/>
                <a:gd name="connsiteY2" fmla="*/ 0 h 988638"/>
                <a:gd name="connsiteX3" fmla="*/ 2162824 w 2162824"/>
                <a:gd name="connsiteY3" fmla="*/ 98864 h 988638"/>
                <a:gd name="connsiteX4" fmla="*/ 2162824 w 2162824"/>
                <a:gd name="connsiteY4" fmla="*/ 889774 h 988638"/>
                <a:gd name="connsiteX5" fmla="*/ 2063960 w 2162824"/>
                <a:gd name="connsiteY5" fmla="*/ 988638 h 988638"/>
                <a:gd name="connsiteX6" fmla="*/ 98864 w 2162824"/>
                <a:gd name="connsiteY6" fmla="*/ 988638 h 988638"/>
                <a:gd name="connsiteX7" fmla="*/ 0 w 2162824"/>
                <a:gd name="connsiteY7" fmla="*/ 889774 h 988638"/>
                <a:gd name="connsiteX8" fmla="*/ 0 w 2162824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24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063960" y="0"/>
                  </a:lnTo>
                  <a:cubicBezTo>
                    <a:pt x="2118561" y="0"/>
                    <a:pt x="2162824" y="44263"/>
                    <a:pt x="2162824" y="98864"/>
                  </a:cubicBezTo>
                  <a:lnTo>
                    <a:pt x="2162824" y="889774"/>
                  </a:lnTo>
                  <a:cubicBezTo>
                    <a:pt x="2162824" y="944375"/>
                    <a:pt x="2118561" y="988638"/>
                    <a:pt x="2063960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540" tIns="256540" rIns="256540" bIns="2565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B</a:t>
              </a:r>
              <a:r>
                <a:rPr lang="en-US" sz="1900" kern="1200" dirty="0"/>
                <a:t>ehavior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6B8863-D850-7FAB-D9BE-562565972977}"/>
              </a:ext>
            </a:extLst>
          </p:cNvPr>
          <p:cNvGrpSpPr/>
          <p:nvPr/>
        </p:nvGrpSpPr>
        <p:grpSpPr>
          <a:xfrm>
            <a:off x="7936339" y="3731569"/>
            <a:ext cx="3052338" cy="1235798"/>
            <a:chOff x="7936339" y="3731569"/>
            <a:chExt cx="3052338" cy="1235798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6A50A73E-6B84-BFFC-E960-BD79649A82DB}"/>
                </a:ext>
              </a:extLst>
            </p:cNvPr>
            <p:cNvSpPr/>
            <p:nvPr/>
          </p:nvSpPr>
          <p:spPr>
            <a:xfrm>
              <a:off x="7936339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19AC27-0836-FA99-B166-EF50AA7FF144}"/>
                </a:ext>
              </a:extLst>
            </p:cNvPr>
            <p:cNvSpPr/>
            <p:nvPr/>
          </p:nvSpPr>
          <p:spPr>
            <a:xfrm>
              <a:off x="8412819" y="3978729"/>
              <a:ext cx="2575858" cy="988638"/>
            </a:xfrm>
            <a:custGeom>
              <a:avLst/>
              <a:gdLst>
                <a:gd name="connsiteX0" fmla="*/ 0 w 2575858"/>
                <a:gd name="connsiteY0" fmla="*/ 98864 h 988638"/>
                <a:gd name="connsiteX1" fmla="*/ 98864 w 2575858"/>
                <a:gd name="connsiteY1" fmla="*/ 0 h 988638"/>
                <a:gd name="connsiteX2" fmla="*/ 2476994 w 2575858"/>
                <a:gd name="connsiteY2" fmla="*/ 0 h 988638"/>
                <a:gd name="connsiteX3" fmla="*/ 2575858 w 2575858"/>
                <a:gd name="connsiteY3" fmla="*/ 98864 h 988638"/>
                <a:gd name="connsiteX4" fmla="*/ 2575858 w 2575858"/>
                <a:gd name="connsiteY4" fmla="*/ 889774 h 988638"/>
                <a:gd name="connsiteX5" fmla="*/ 2476994 w 2575858"/>
                <a:gd name="connsiteY5" fmla="*/ 988638 h 988638"/>
                <a:gd name="connsiteX6" fmla="*/ 98864 w 2575858"/>
                <a:gd name="connsiteY6" fmla="*/ 988638 h 988638"/>
                <a:gd name="connsiteX7" fmla="*/ 0 w 2575858"/>
                <a:gd name="connsiteY7" fmla="*/ 889774 h 988638"/>
                <a:gd name="connsiteX8" fmla="*/ 0 w 2575858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5858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476994" y="0"/>
                  </a:lnTo>
                  <a:cubicBezTo>
                    <a:pt x="2531595" y="0"/>
                    <a:pt x="2575858" y="44263"/>
                    <a:pt x="2575858" y="98864"/>
                  </a:cubicBezTo>
                  <a:lnTo>
                    <a:pt x="2575858" y="889774"/>
                  </a:lnTo>
                  <a:cubicBezTo>
                    <a:pt x="2575858" y="944375"/>
                    <a:pt x="2531595" y="988638"/>
                    <a:pt x="2476994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092" tIns="228092" rIns="228092" bIns="2280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C</a:t>
              </a:r>
              <a:r>
                <a:rPr lang="en-US" sz="1900" kern="1200" dirty="0"/>
                <a:t>onsequence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3E270A9-39FE-01B0-6108-391AF55B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161" y="1606874"/>
            <a:ext cx="8915399" cy="1468800"/>
          </a:xfrm>
        </p:spPr>
        <p:txBody>
          <a:bodyPr/>
          <a:lstStyle/>
          <a:p>
            <a:pPr algn="ctr"/>
            <a:r>
              <a:rPr lang="en-US" b="1" dirty="0" err="1"/>
              <a:t>Functonal</a:t>
            </a:r>
            <a:r>
              <a:rPr lang="en-US" b="1" dirty="0"/>
              <a:t> Behavior Analysis</a:t>
            </a:r>
          </a:p>
        </p:txBody>
      </p:sp>
    </p:spTree>
    <p:extLst>
      <p:ext uri="{BB962C8B-B14F-4D97-AF65-F5344CB8AC3E}">
        <p14:creationId xmlns:p14="http://schemas.microsoft.com/office/powerpoint/2010/main" val="8546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87D4-483B-44F6-95A2-F3492C04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them Do What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41101-D7B8-4CB7-8741-8C6E51132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Behavioral Commitments to Valued Actions</a:t>
            </a:r>
          </a:p>
          <a:p>
            <a:r>
              <a:rPr lang="en-US" dirty="0"/>
              <a:t>Skills training 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Communication Skills</a:t>
            </a:r>
          </a:p>
          <a:p>
            <a:pPr lvl="1"/>
            <a:r>
              <a:rPr lang="en-US" dirty="0"/>
              <a:t>Refusal Skills</a:t>
            </a:r>
          </a:p>
          <a:p>
            <a:r>
              <a:rPr lang="en-US" dirty="0"/>
              <a:t>Notice thoughts that get in the way (“Yes but…”)</a:t>
            </a:r>
          </a:p>
          <a:p>
            <a:r>
              <a:rPr lang="en-US" dirty="0"/>
              <a:t>Practice FEELING, without judgement</a:t>
            </a:r>
          </a:p>
          <a:p>
            <a:pPr lvl="1"/>
            <a:r>
              <a:rPr lang="en-US" dirty="0"/>
              <a:t>Urge surfing</a:t>
            </a:r>
          </a:p>
        </p:txBody>
      </p:sp>
    </p:spTree>
    <p:extLst>
      <p:ext uri="{BB962C8B-B14F-4D97-AF65-F5344CB8AC3E}">
        <p14:creationId xmlns:p14="http://schemas.microsoft.com/office/powerpoint/2010/main" val="1535621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84780C1-DD9F-C672-CA1D-FD1CFCE86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36774"/>
              </p:ext>
            </p:extLst>
          </p:nvPr>
        </p:nvGraphicFramePr>
        <p:xfrm>
          <a:off x="1789404" y="1302060"/>
          <a:ext cx="8847496" cy="555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874">
                  <a:extLst>
                    <a:ext uri="{9D8B030D-6E8A-4147-A177-3AD203B41FA5}">
                      <a16:colId xmlns:a16="http://schemas.microsoft.com/office/drawing/2014/main" val="2678915200"/>
                    </a:ext>
                  </a:extLst>
                </a:gridCol>
                <a:gridCol w="2211874">
                  <a:extLst>
                    <a:ext uri="{9D8B030D-6E8A-4147-A177-3AD203B41FA5}">
                      <a16:colId xmlns:a16="http://schemas.microsoft.com/office/drawing/2014/main" val="3726695555"/>
                    </a:ext>
                  </a:extLst>
                </a:gridCol>
                <a:gridCol w="2211874">
                  <a:extLst>
                    <a:ext uri="{9D8B030D-6E8A-4147-A177-3AD203B41FA5}">
                      <a16:colId xmlns:a16="http://schemas.microsoft.com/office/drawing/2014/main" val="2561029078"/>
                    </a:ext>
                  </a:extLst>
                </a:gridCol>
                <a:gridCol w="2211874">
                  <a:extLst>
                    <a:ext uri="{9D8B030D-6E8A-4147-A177-3AD203B41FA5}">
                      <a16:colId xmlns:a16="http://schemas.microsoft.com/office/drawing/2014/main" val="2539952123"/>
                    </a:ext>
                  </a:extLst>
                </a:gridCol>
              </a:tblGrid>
              <a:tr h="1364300">
                <a:tc>
                  <a:txBody>
                    <a:bodyPr/>
                    <a:lstStyle/>
                    <a:p>
                      <a:r>
                        <a:rPr lang="en-US" dirty="0"/>
                        <a:t>Antecedent</a:t>
                      </a:r>
                    </a:p>
                    <a:p>
                      <a:r>
                        <a:rPr lang="en-US" dirty="0"/>
                        <a:t>(What happened before)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Consequence</a:t>
                      </a:r>
                    </a:p>
                    <a:p>
                      <a:r>
                        <a:rPr lang="en-US" dirty="0"/>
                        <a:t>(What happened after/what did you 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the behavior happening more, same or less often?) Reinforcer or punisher?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64872"/>
                  </a:ext>
                </a:extLst>
              </a:tr>
              <a:tr h="1364300">
                <a:tc>
                  <a:txBody>
                    <a:bodyPr/>
                    <a:lstStyle/>
                    <a:p>
                      <a:r>
                        <a:rPr lang="en-US" dirty="0"/>
                        <a:t>Teacher asks class a reading related 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Child whistles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 says “Stop”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603706"/>
                  </a:ext>
                </a:extLst>
              </a:tr>
              <a:tr h="1364300">
                <a:tc>
                  <a:txBody>
                    <a:bodyPr/>
                    <a:lstStyle/>
                    <a:p>
                      <a:r>
                        <a:rPr lang="en-US" dirty="0"/>
                        <a:t>Teacher repeats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Raise hands, response with mocking tone, class laughs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ignores class, says “ok”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648849"/>
                  </a:ext>
                </a:extLst>
              </a:tr>
              <a:tr h="1364300">
                <a:tc>
                  <a:txBody>
                    <a:bodyPr/>
                    <a:lstStyle/>
                    <a:p>
                      <a:r>
                        <a:rPr lang="en-US" dirty="0"/>
                        <a:t>New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 is silly and inappropriate, class laughs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says “That’s enough”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081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63D641-208D-7507-E403-4CF9C31E75BB}"/>
              </a:ext>
            </a:extLst>
          </p:cNvPr>
          <p:cNvSpPr txBox="1"/>
          <p:nvPr/>
        </p:nvSpPr>
        <p:spPr>
          <a:xfrm>
            <a:off x="1994678" y="503853"/>
            <a:ext cx="843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Behavior Analysis: Classroom  Behavior</a:t>
            </a:r>
          </a:p>
        </p:txBody>
      </p:sp>
    </p:spTree>
    <p:extLst>
      <p:ext uri="{BB962C8B-B14F-4D97-AF65-F5344CB8AC3E}">
        <p14:creationId xmlns:p14="http://schemas.microsoft.com/office/powerpoint/2010/main" val="36681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1DB7-2F83-0029-F465-6EDE5741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Behavior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5E715-930C-C749-7A59-672869769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7548874-7A81-7541-8B28-E7F99C5CCD6A}"/>
              </a:ext>
            </a:extLst>
          </p:cNvPr>
          <p:cNvSpPr/>
          <p:nvPr/>
        </p:nvSpPr>
        <p:spPr>
          <a:xfrm>
            <a:off x="4262483" y="523845"/>
            <a:ext cx="3553964" cy="1720526"/>
          </a:xfrm>
          <a:custGeom>
            <a:avLst/>
            <a:gdLst>
              <a:gd name="connsiteX0" fmla="*/ 0 w 3553964"/>
              <a:gd name="connsiteY0" fmla="*/ 172053 h 1720526"/>
              <a:gd name="connsiteX1" fmla="*/ 172053 w 3553964"/>
              <a:gd name="connsiteY1" fmla="*/ 0 h 1720526"/>
              <a:gd name="connsiteX2" fmla="*/ 3381911 w 3553964"/>
              <a:gd name="connsiteY2" fmla="*/ 0 h 1720526"/>
              <a:gd name="connsiteX3" fmla="*/ 3553964 w 3553964"/>
              <a:gd name="connsiteY3" fmla="*/ 172053 h 1720526"/>
              <a:gd name="connsiteX4" fmla="*/ 3553964 w 3553964"/>
              <a:gd name="connsiteY4" fmla="*/ 1548473 h 1720526"/>
              <a:gd name="connsiteX5" fmla="*/ 3381911 w 3553964"/>
              <a:gd name="connsiteY5" fmla="*/ 1720526 h 1720526"/>
              <a:gd name="connsiteX6" fmla="*/ 172053 w 3553964"/>
              <a:gd name="connsiteY6" fmla="*/ 1720526 h 1720526"/>
              <a:gd name="connsiteX7" fmla="*/ 0 w 3553964"/>
              <a:gd name="connsiteY7" fmla="*/ 1548473 h 1720526"/>
              <a:gd name="connsiteX8" fmla="*/ 0 w 3553964"/>
              <a:gd name="connsiteY8" fmla="*/ 172053 h 172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3964" h="1720526">
                <a:moveTo>
                  <a:pt x="0" y="172053"/>
                </a:moveTo>
                <a:cubicBezTo>
                  <a:pt x="0" y="77031"/>
                  <a:pt x="77031" y="0"/>
                  <a:pt x="172053" y="0"/>
                </a:cubicBezTo>
                <a:lnTo>
                  <a:pt x="3381911" y="0"/>
                </a:lnTo>
                <a:cubicBezTo>
                  <a:pt x="3476933" y="0"/>
                  <a:pt x="3553964" y="77031"/>
                  <a:pt x="3553964" y="172053"/>
                </a:cubicBezTo>
                <a:lnTo>
                  <a:pt x="3553964" y="1548473"/>
                </a:lnTo>
                <a:cubicBezTo>
                  <a:pt x="3553964" y="1643495"/>
                  <a:pt x="3476933" y="1720526"/>
                  <a:pt x="3381911" y="1720526"/>
                </a:cubicBezTo>
                <a:lnTo>
                  <a:pt x="172053" y="1720526"/>
                </a:lnTo>
                <a:cubicBezTo>
                  <a:pt x="77031" y="1720526"/>
                  <a:pt x="0" y="1643495"/>
                  <a:pt x="0" y="1548473"/>
                </a:cubicBezTo>
                <a:lnTo>
                  <a:pt x="0" y="1720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072" tIns="157072" rIns="157072" bIns="157072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Behaviors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 Supported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E3F6B80-D553-0447-8A2D-EC67748D7FC1}"/>
              </a:ext>
            </a:extLst>
          </p:cNvPr>
          <p:cNvSpPr/>
          <p:nvPr/>
        </p:nvSpPr>
        <p:spPr>
          <a:xfrm rot="3894530">
            <a:off x="6081460" y="3307357"/>
            <a:ext cx="3903109" cy="421430"/>
          </a:xfrm>
          <a:custGeom>
            <a:avLst/>
            <a:gdLst>
              <a:gd name="connsiteX0" fmla="*/ 0 w 2982152"/>
              <a:gd name="connsiteY0" fmla="*/ 249300 h 498600"/>
              <a:gd name="connsiteX1" fmla="*/ 249300 w 2982152"/>
              <a:gd name="connsiteY1" fmla="*/ 0 h 498600"/>
              <a:gd name="connsiteX2" fmla="*/ 249300 w 2982152"/>
              <a:gd name="connsiteY2" fmla="*/ 99720 h 498600"/>
              <a:gd name="connsiteX3" fmla="*/ 2732852 w 2982152"/>
              <a:gd name="connsiteY3" fmla="*/ 99720 h 498600"/>
              <a:gd name="connsiteX4" fmla="*/ 2732852 w 2982152"/>
              <a:gd name="connsiteY4" fmla="*/ 0 h 498600"/>
              <a:gd name="connsiteX5" fmla="*/ 2982152 w 2982152"/>
              <a:gd name="connsiteY5" fmla="*/ 249300 h 498600"/>
              <a:gd name="connsiteX6" fmla="*/ 2732852 w 2982152"/>
              <a:gd name="connsiteY6" fmla="*/ 498600 h 498600"/>
              <a:gd name="connsiteX7" fmla="*/ 2732852 w 2982152"/>
              <a:gd name="connsiteY7" fmla="*/ 398880 h 498600"/>
              <a:gd name="connsiteX8" fmla="*/ 249300 w 2982152"/>
              <a:gd name="connsiteY8" fmla="*/ 398880 h 498600"/>
              <a:gd name="connsiteX9" fmla="*/ 249300 w 2982152"/>
              <a:gd name="connsiteY9" fmla="*/ 498600 h 498600"/>
              <a:gd name="connsiteX10" fmla="*/ 0 w 2982152"/>
              <a:gd name="connsiteY10" fmla="*/ 249300 h 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2152" h="498600">
                <a:moveTo>
                  <a:pt x="0" y="249300"/>
                </a:moveTo>
                <a:lnTo>
                  <a:pt x="249300" y="0"/>
                </a:lnTo>
                <a:lnTo>
                  <a:pt x="249300" y="99720"/>
                </a:lnTo>
                <a:lnTo>
                  <a:pt x="2732852" y="99720"/>
                </a:lnTo>
                <a:lnTo>
                  <a:pt x="2732852" y="0"/>
                </a:lnTo>
                <a:lnTo>
                  <a:pt x="2982152" y="249300"/>
                </a:lnTo>
                <a:lnTo>
                  <a:pt x="2732852" y="498600"/>
                </a:lnTo>
                <a:lnTo>
                  <a:pt x="2732852" y="398880"/>
                </a:lnTo>
                <a:lnTo>
                  <a:pt x="249300" y="398880"/>
                </a:lnTo>
                <a:lnTo>
                  <a:pt x="249300" y="498600"/>
                </a:lnTo>
                <a:lnTo>
                  <a:pt x="0" y="24930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579" tIns="99719" rIns="149580" bIns="99720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EFD1241-7B5A-F24B-9D9B-437D4091681F}"/>
              </a:ext>
            </a:extLst>
          </p:cNvPr>
          <p:cNvSpPr/>
          <p:nvPr/>
        </p:nvSpPr>
        <p:spPr>
          <a:xfrm>
            <a:off x="8238502" y="5419033"/>
            <a:ext cx="2342412" cy="921043"/>
          </a:xfrm>
          <a:custGeom>
            <a:avLst/>
            <a:gdLst>
              <a:gd name="connsiteX0" fmla="*/ 0 w 3248536"/>
              <a:gd name="connsiteY0" fmla="*/ 142457 h 1424571"/>
              <a:gd name="connsiteX1" fmla="*/ 142457 w 3248536"/>
              <a:gd name="connsiteY1" fmla="*/ 0 h 1424571"/>
              <a:gd name="connsiteX2" fmla="*/ 3106079 w 3248536"/>
              <a:gd name="connsiteY2" fmla="*/ 0 h 1424571"/>
              <a:gd name="connsiteX3" fmla="*/ 3248536 w 3248536"/>
              <a:gd name="connsiteY3" fmla="*/ 142457 h 1424571"/>
              <a:gd name="connsiteX4" fmla="*/ 3248536 w 3248536"/>
              <a:gd name="connsiteY4" fmla="*/ 1282114 h 1424571"/>
              <a:gd name="connsiteX5" fmla="*/ 3106079 w 3248536"/>
              <a:gd name="connsiteY5" fmla="*/ 1424571 h 1424571"/>
              <a:gd name="connsiteX6" fmla="*/ 142457 w 3248536"/>
              <a:gd name="connsiteY6" fmla="*/ 1424571 h 1424571"/>
              <a:gd name="connsiteX7" fmla="*/ 0 w 3248536"/>
              <a:gd name="connsiteY7" fmla="*/ 1282114 h 1424571"/>
              <a:gd name="connsiteX8" fmla="*/ 0 w 3248536"/>
              <a:gd name="connsiteY8" fmla="*/ 142457 h 142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536" h="1424571">
                <a:moveTo>
                  <a:pt x="0" y="142457"/>
                </a:moveTo>
                <a:cubicBezTo>
                  <a:pt x="0" y="63780"/>
                  <a:pt x="63780" y="0"/>
                  <a:pt x="142457" y="0"/>
                </a:cubicBezTo>
                <a:lnTo>
                  <a:pt x="3106079" y="0"/>
                </a:lnTo>
                <a:cubicBezTo>
                  <a:pt x="3184756" y="0"/>
                  <a:pt x="3248536" y="63780"/>
                  <a:pt x="3248536" y="142457"/>
                </a:cubicBezTo>
                <a:lnTo>
                  <a:pt x="3248536" y="1282114"/>
                </a:lnTo>
                <a:cubicBezTo>
                  <a:pt x="3248536" y="1360791"/>
                  <a:pt x="3184756" y="1424571"/>
                  <a:pt x="3106079" y="1424571"/>
                </a:cubicBezTo>
                <a:lnTo>
                  <a:pt x="142457" y="1424571"/>
                </a:lnTo>
                <a:cubicBezTo>
                  <a:pt x="63780" y="1424571"/>
                  <a:pt x="0" y="1360791"/>
                  <a:pt x="0" y="1282114"/>
                </a:cubicBezTo>
                <a:lnTo>
                  <a:pt x="0" y="142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164" tIns="133164" rIns="133164" bIns="133164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Sensations</a:t>
            </a:r>
          </a:p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(Emotional feelings)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3F562A2-83DD-0B46-BC86-4CEA31D2AC3D}"/>
              </a:ext>
            </a:extLst>
          </p:cNvPr>
          <p:cNvSpPr/>
          <p:nvPr/>
        </p:nvSpPr>
        <p:spPr>
          <a:xfrm>
            <a:off x="1484054" y="5419034"/>
            <a:ext cx="2654230" cy="834564"/>
          </a:xfrm>
          <a:custGeom>
            <a:avLst/>
            <a:gdLst>
              <a:gd name="connsiteX0" fmla="*/ 0 w 2849143"/>
              <a:gd name="connsiteY0" fmla="*/ 142457 h 1424571"/>
              <a:gd name="connsiteX1" fmla="*/ 142457 w 2849143"/>
              <a:gd name="connsiteY1" fmla="*/ 0 h 1424571"/>
              <a:gd name="connsiteX2" fmla="*/ 2706686 w 2849143"/>
              <a:gd name="connsiteY2" fmla="*/ 0 h 1424571"/>
              <a:gd name="connsiteX3" fmla="*/ 2849143 w 2849143"/>
              <a:gd name="connsiteY3" fmla="*/ 142457 h 1424571"/>
              <a:gd name="connsiteX4" fmla="*/ 2849143 w 2849143"/>
              <a:gd name="connsiteY4" fmla="*/ 1282114 h 1424571"/>
              <a:gd name="connsiteX5" fmla="*/ 2706686 w 2849143"/>
              <a:gd name="connsiteY5" fmla="*/ 1424571 h 1424571"/>
              <a:gd name="connsiteX6" fmla="*/ 142457 w 2849143"/>
              <a:gd name="connsiteY6" fmla="*/ 1424571 h 1424571"/>
              <a:gd name="connsiteX7" fmla="*/ 0 w 2849143"/>
              <a:gd name="connsiteY7" fmla="*/ 1282114 h 1424571"/>
              <a:gd name="connsiteX8" fmla="*/ 0 w 2849143"/>
              <a:gd name="connsiteY8" fmla="*/ 142457 h 142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9143" h="1424571">
                <a:moveTo>
                  <a:pt x="0" y="142457"/>
                </a:moveTo>
                <a:cubicBezTo>
                  <a:pt x="0" y="63780"/>
                  <a:pt x="63780" y="0"/>
                  <a:pt x="142457" y="0"/>
                </a:cubicBezTo>
                <a:lnTo>
                  <a:pt x="2706686" y="0"/>
                </a:lnTo>
                <a:cubicBezTo>
                  <a:pt x="2785363" y="0"/>
                  <a:pt x="2849143" y="63780"/>
                  <a:pt x="2849143" y="142457"/>
                </a:cubicBezTo>
                <a:lnTo>
                  <a:pt x="2849143" y="1282114"/>
                </a:lnTo>
                <a:cubicBezTo>
                  <a:pt x="2849143" y="1360791"/>
                  <a:pt x="2785363" y="1424571"/>
                  <a:pt x="2706686" y="1424571"/>
                </a:cubicBezTo>
                <a:lnTo>
                  <a:pt x="142457" y="1424571"/>
                </a:lnTo>
                <a:cubicBezTo>
                  <a:pt x="63780" y="1424571"/>
                  <a:pt x="0" y="1360791"/>
                  <a:pt x="0" y="1282114"/>
                </a:cubicBezTo>
                <a:lnTo>
                  <a:pt x="0" y="142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164" tIns="133164" rIns="133164" bIns="133164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Thoughts</a:t>
            </a:r>
          </a:p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(Thoughts, Language)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81D4EFF-01B8-5E43-89BC-735ABC52A91B}"/>
              </a:ext>
            </a:extLst>
          </p:cNvPr>
          <p:cNvSpPr/>
          <p:nvPr/>
        </p:nvSpPr>
        <p:spPr>
          <a:xfrm rot="17949761">
            <a:off x="2036836" y="3351748"/>
            <a:ext cx="4123596" cy="382839"/>
          </a:xfrm>
          <a:custGeom>
            <a:avLst/>
            <a:gdLst>
              <a:gd name="connsiteX0" fmla="*/ 0 w 2946961"/>
              <a:gd name="connsiteY0" fmla="*/ 249300 h 498600"/>
              <a:gd name="connsiteX1" fmla="*/ 249300 w 2946961"/>
              <a:gd name="connsiteY1" fmla="*/ 0 h 498600"/>
              <a:gd name="connsiteX2" fmla="*/ 249300 w 2946961"/>
              <a:gd name="connsiteY2" fmla="*/ 99720 h 498600"/>
              <a:gd name="connsiteX3" fmla="*/ 2697661 w 2946961"/>
              <a:gd name="connsiteY3" fmla="*/ 99720 h 498600"/>
              <a:gd name="connsiteX4" fmla="*/ 2697661 w 2946961"/>
              <a:gd name="connsiteY4" fmla="*/ 0 h 498600"/>
              <a:gd name="connsiteX5" fmla="*/ 2946961 w 2946961"/>
              <a:gd name="connsiteY5" fmla="*/ 249300 h 498600"/>
              <a:gd name="connsiteX6" fmla="*/ 2697661 w 2946961"/>
              <a:gd name="connsiteY6" fmla="*/ 498600 h 498600"/>
              <a:gd name="connsiteX7" fmla="*/ 2697661 w 2946961"/>
              <a:gd name="connsiteY7" fmla="*/ 398880 h 498600"/>
              <a:gd name="connsiteX8" fmla="*/ 249300 w 2946961"/>
              <a:gd name="connsiteY8" fmla="*/ 398880 h 498600"/>
              <a:gd name="connsiteX9" fmla="*/ 249300 w 2946961"/>
              <a:gd name="connsiteY9" fmla="*/ 498600 h 498600"/>
              <a:gd name="connsiteX10" fmla="*/ 0 w 2946961"/>
              <a:gd name="connsiteY10" fmla="*/ 249300 h 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6961" h="498600">
                <a:moveTo>
                  <a:pt x="0" y="249300"/>
                </a:moveTo>
                <a:lnTo>
                  <a:pt x="249300" y="0"/>
                </a:lnTo>
                <a:lnTo>
                  <a:pt x="249300" y="99720"/>
                </a:lnTo>
                <a:lnTo>
                  <a:pt x="2697661" y="99720"/>
                </a:lnTo>
                <a:lnTo>
                  <a:pt x="2697661" y="0"/>
                </a:lnTo>
                <a:lnTo>
                  <a:pt x="2946961" y="249300"/>
                </a:lnTo>
                <a:lnTo>
                  <a:pt x="2697661" y="498600"/>
                </a:lnTo>
                <a:lnTo>
                  <a:pt x="2697661" y="398880"/>
                </a:lnTo>
                <a:lnTo>
                  <a:pt x="249300" y="398880"/>
                </a:lnTo>
                <a:lnTo>
                  <a:pt x="249300" y="498600"/>
                </a:lnTo>
                <a:lnTo>
                  <a:pt x="0" y="24930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579" tIns="99720" rIns="149580" bIns="99719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5DEB3D-CBB6-0347-8F61-54CEA0D09422}"/>
              </a:ext>
            </a:extLst>
          </p:cNvPr>
          <p:cNvGrpSpPr/>
          <p:nvPr/>
        </p:nvGrpSpPr>
        <p:grpSpPr>
          <a:xfrm>
            <a:off x="4185755" y="5630092"/>
            <a:ext cx="3979150" cy="318053"/>
            <a:chOff x="4305525" y="5684192"/>
            <a:chExt cx="3379304" cy="3180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0F049C-4C40-FA4D-B26E-97F17E17920B}"/>
                </a:ext>
              </a:extLst>
            </p:cNvPr>
            <p:cNvCxnSpPr/>
            <p:nvPr/>
          </p:nvCxnSpPr>
          <p:spPr>
            <a:xfrm>
              <a:off x="4305525" y="5843218"/>
              <a:ext cx="3379304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E30CD3F-CF70-D841-8643-B3E7060FFF87}"/>
                </a:ext>
              </a:extLst>
            </p:cNvPr>
            <p:cNvSpPr/>
            <p:nvPr/>
          </p:nvSpPr>
          <p:spPr>
            <a:xfrm>
              <a:off x="5365699" y="5684192"/>
              <a:ext cx="1258957" cy="31805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Noticing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18CD522-9434-4E43-8E4D-981F24AB8693}"/>
              </a:ext>
            </a:extLst>
          </p:cNvPr>
          <p:cNvSpPr txBox="1"/>
          <p:nvPr/>
        </p:nvSpPr>
        <p:spPr>
          <a:xfrm>
            <a:off x="2635396" y="-97222"/>
            <a:ext cx="719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Behavior?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29314E-A9E5-3149-880D-EDCDFD6896B4}"/>
              </a:ext>
            </a:extLst>
          </p:cNvPr>
          <p:cNvSpPr/>
          <p:nvPr/>
        </p:nvSpPr>
        <p:spPr>
          <a:xfrm>
            <a:off x="5083875" y="2668523"/>
            <a:ext cx="1911179" cy="1749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F07D49-AFA6-2B46-967C-DE47692DF040}"/>
              </a:ext>
            </a:extLst>
          </p:cNvPr>
          <p:cNvSpPr/>
          <p:nvPr/>
        </p:nvSpPr>
        <p:spPr>
          <a:xfrm rot="3839174">
            <a:off x="7338798" y="2996670"/>
            <a:ext cx="1338470" cy="938448"/>
          </a:xfrm>
          <a:prstGeom prst="ellipse">
            <a:avLst/>
          </a:prstGeom>
          <a:solidFill>
            <a:schemeClr val="accent1">
              <a:tint val="60000"/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Noticing &amp; Choosing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79314-17B8-3B4C-8861-7D62FFBDF988}"/>
              </a:ext>
            </a:extLst>
          </p:cNvPr>
          <p:cNvSpPr txBox="1"/>
          <p:nvPr/>
        </p:nvSpPr>
        <p:spPr>
          <a:xfrm>
            <a:off x="1193404" y="3198014"/>
            <a:ext cx="1227632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 Behaviors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2EE5CF-4C67-B342-98DC-EC3B9CD2FF9B}"/>
              </a:ext>
            </a:extLst>
          </p:cNvPr>
          <p:cNvSpPr txBox="1"/>
          <p:nvPr/>
        </p:nvSpPr>
        <p:spPr>
          <a:xfrm>
            <a:off x="9833968" y="1056348"/>
            <a:ext cx="1227632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 Behaviors </a:t>
            </a:r>
          </a:p>
        </p:txBody>
      </p:sp>
    </p:spTree>
    <p:extLst>
      <p:ext uri="{BB962C8B-B14F-4D97-AF65-F5344CB8AC3E}">
        <p14:creationId xmlns:p14="http://schemas.microsoft.com/office/powerpoint/2010/main" val="38700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9" grpId="0" animBg="1"/>
      <p:bldP spid="21" grpId="0" animBg="1"/>
      <p:bldP spid="22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46DB8B-BD66-BBA7-274F-0A41B1B8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B</a:t>
            </a:r>
            <a:br>
              <a:rPr lang="en-US" dirty="0"/>
            </a:br>
            <a:r>
              <a:rPr lang="en-US" dirty="0"/>
              <a:t>Describing Public Behavior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ED35EA-BF32-845B-C19D-1A106604C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Describing behavior as it is happening now</a:t>
            </a:r>
          </a:p>
          <a:p>
            <a:pPr lvl="1"/>
            <a:r>
              <a:rPr lang="en-US" dirty="0"/>
              <a:t>Be specific: focus on target behavior</a:t>
            </a:r>
          </a:p>
          <a:p>
            <a:pPr lvl="1"/>
            <a:r>
              <a:rPr lang="en-US" dirty="0"/>
              <a:t>Be Detailed: everything that is said and done</a:t>
            </a:r>
          </a:p>
          <a:p>
            <a:pPr lvl="2"/>
            <a:r>
              <a:rPr lang="en-US" dirty="0"/>
              <a:t>Examples: “He swore at the teacher” vs “He stood next to the teacher and said, ‘F*** you.’ in a loud voice</a:t>
            </a:r>
          </a:p>
          <a:p>
            <a:pPr lvl="1"/>
            <a:r>
              <a:rPr lang="en-US" dirty="0"/>
              <a:t>Be objective: record facts not opinions or interpretations</a:t>
            </a:r>
          </a:p>
          <a:p>
            <a:pPr lvl="2"/>
            <a:r>
              <a:rPr lang="en-US" dirty="0"/>
              <a:t>He kicked the child viciously, vs  He kicked the child in the leg</a:t>
            </a:r>
          </a:p>
          <a:p>
            <a:pPr lvl="1"/>
            <a:r>
              <a:rPr lang="en-US" dirty="0"/>
              <a:t>What do we see</a:t>
            </a:r>
          </a:p>
          <a:p>
            <a:pPr lvl="1"/>
            <a:r>
              <a:rPr lang="en-US" dirty="0"/>
              <a:t>What do we hear</a:t>
            </a:r>
          </a:p>
          <a:p>
            <a:pPr lvl="1"/>
            <a:r>
              <a:rPr lang="en-US" dirty="0"/>
              <a:t>Is the behavior more or less frequent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0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079377-3033-F834-FBAD-3D13E58D1804}"/>
              </a:ext>
            </a:extLst>
          </p:cNvPr>
          <p:cNvGrpSpPr/>
          <p:nvPr/>
        </p:nvGrpSpPr>
        <p:grpSpPr>
          <a:xfrm>
            <a:off x="2085329" y="3731569"/>
            <a:ext cx="2845822" cy="1235798"/>
            <a:chOff x="2085329" y="3731569"/>
            <a:chExt cx="2845822" cy="1235798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6A8A700C-AEFA-9C80-52B7-C3598EBBBAE1}"/>
                </a:ext>
              </a:extLst>
            </p:cNvPr>
            <p:cNvSpPr/>
            <p:nvPr/>
          </p:nvSpPr>
          <p:spPr>
            <a:xfrm>
              <a:off x="2085329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FBC88E8-0F3E-539A-02A9-394121B7D680}"/>
                </a:ext>
              </a:extLst>
            </p:cNvPr>
            <p:cNvSpPr/>
            <p:nvPr/>
          </p:nvSpPr>
          <p:spPr>
            <a:xfrm>
              <a:off x="2768327" y="3978729"/>
              <a:ext cx="2162824" cy="988638"/>
            </a:xfrm>
            <a:custGeom>
              <a:avLst/>
              <a:gdLst>
                <a:gd name="connsiteX0" fmla="*/ 0 w 2162824"/>
                <a:gd name="connsiteY0" fmla="*/ 98864 h 988638"/>
                <a:gd name="connsiteX1" fmla="*/ 98864 w 2162824"/>
                <a:gd name="connsiteY1" fmla="*/ 0 h 988638"/>
                <a:gd name="connsiteX2" fmla="*/ 2063960 w 2162824"/>
                <a:gd name="connsiteY2" fmla="*/ 0 h 988638"/>
                <a:gd name="connsiteX3" fmla="*/ 2162824 w 2162824"/>
                <a:gd name="connsiteY3" fmla="*/ 98864 h 988638"/>
                <a:gd name="connsiteX4" fmla="*/ 2162824 w 2162824"/>
                <a:gd name="connsiteY4" fmla="*/ 889774 h 988638"/>
                <a:gd name="connsiteX5" fmla="*/ 2063960 w 2162824"/>
                <a:gd name="connsiteY5" fmla="*/ 988638 h 988638"/>
                <a:gd name="connsiteX6" fmla="*/ 98864 w 2162824"/>
                <a:gd name="connsiteY6" fmla="*/ 988638 h 988638"/>
                <a:gd name="connsiteX7" fmla="*/ 0 w 2162824"/>
                <a:gd name="connsiteY7" fmla="*/ 889774 h 988638"/>
                <a:gd name="connsiteX8" fmla="*/ 0 w 2162824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24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063960" y="0"/>
                  </a:lnTo>
                  <a:cubicBezTo>
                    <a:pt x="2118561" y="0"/>
                    <a:pt x="2162824" y="44263"/>
                    <a:pt x="2162824" y="98864"/>
                  </a:cubicBezTo>
                  <a:lnTo>
                    <a:pt x="2162824" y="889774"/>
                  </a:lnTo>
                  <a:cubicBezTo>
                    <a:pt x="2162824" y="944375"/>
                    <a:pt x="2118561" y="988638"/>
                    <a:pt x="2063960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092" tIns="228092" rIns="228092" bIns="2280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A</a:t>
              </a:r>
              <a:r>
                <a:rPr lang="en-US" sz="1900" kern="1200" dirty="0"/>
                <a:t>ntecedent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FEF94E-16CD-F5A9-0FEB-EED846CA8AA9}"/>
              </a:ext>
            </a:extLst>
          </p:cNvPr>
          <p:cNvGrpSpPr/>
          <p:nvPr/>
        </p:nvGrpSpPr>
        <p:grpSpPr>
          <a:xfrm>
            <a:off x="5010834" y="3731569"/>
            <a:ext cx="2845821" cy="1235798"/>
            <a:chOff x="5010834" y="3731569"/>
            <a:chExt cx="2845821" cy="1235798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779619CD-9170-5BC2-D3C8-7644E6AAC593}"/>
                </a:ext>
              </a:extLst>
            </p:cNvPr>
            <p:cNvSpPr/>
            <p:nvPr/>
          </p:nvSpPr>
          <p:spPr>
            <a:xfrm>
              <a:off x="5010834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61F704-2C04-1AB6-3741-2C88E82022B4}"/>
                </a:ext>
              </a:extLst>
            </p:cNvPr>
            <p:cNvSpPr/>
            <p:nvPr/>
          </p:nvSpPr>
          <p:spPr>
            <a:xfrm>
              <a:off x="5693831" y="3978729"/>
              <a:ext cx="2162824" cy="988638"/>
            </a:xfrm>
            <a:custGeom>
              <a:avLst/>
              <a:gdLst>
                <a:gd name="connsiteX0" fmla="*/ 0 w 2162824"/>
                <a:gd name="connsiteY0" fmla="*/ 98864 h 988638"/>
                <a:gd name="connsiteX1" fmla="*/ 98864 w 2162824"/>
                <a:gd name="connsiteY1" fmla="*/ 0 h 988638"/>
                <a:gd name="connsiteX2" fmla="*/ 2063960 w 2162824"/>
                <a:gd name="connsiteY2" fmla="*/ 0 h 988638"/>
                <a:gd name="connsiteX3" fmla="*/ 2162824 w 2162824"/>
                <a:gd name="connsiteY3" fmla="*/ 98864 h 988638"/>
                <a:gd name="connsiteX4" fmla="*/ 2162824 w 2162824"/>
                <a:gd name="connsiteY4" fmla="*/ 889774 h 988638"/>
                <a:gd name="connsiteX5" fmla="*/ 2063960 w 2162824"/>
                <a:gd name="connsiteY5" fmla="*/ 988638 h 988638"/>
                <a:gd name="connsiteX6" fmla="*/ 98864 w 2162824"/>
                <a:gd name="connsiteY6" fmla="*/ 988638 h 988638"/>
                <a:gd name="connsiteX7" fmla="*/ 0 w 2162824"/>
                <a:gd name="connsiteY7" fmla="*/ 889774 h 988638"/>
                <a:gd name="connsiteX8" fmla="*/ 0 w 2162824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24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063960" y="0"/>
                  </a:lnTo>
                  <a:cubicBezTo>
                    <a:pt x="2118561" y="0"/>
                    <a:pt x="2162824" y="44263"/>
                    <a:pt x="2162824" y="98864"/>
                  </a:cubicBezTo>
                  <a:lnTo>
                    <a:pt x="2162824" y="889774"/>
                  </a:lnTo>
                  <a:cubicBezTo>
                    <a:pt x="2162824" y="944375"/>
                    <a:pt x="2118561" y="988638"/>
                    <a:pt x="2063960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540" tIns="256540" rIns="256540" bIns="2565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B</a:t>
              </a:r>
              <a:r>
                <a:rPr lang="en-US" sz="1900" kern="1200" dirty="0"/>
                <a:t>ehavior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6B8863-D850-7FAB-D9BE-562565972977}"/>
              </a:ext>
            </a:extLst>
          </p:cNvPr>
          <p:cNvGrpSpPr/>
          <p:nvPr/>
        </p:nvGrpSpPr>
        <p:grpSpPr>
          <a:xfrm>
            <a:off x="7936339" y="3731569"/>
            <a:ext cx="3052338" cy="1235798"/>
            <a:chOff x="7936339" y="3731569"/>
            <a:chExt cx="3052338" cy="1235798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6A50A73E-6B84-BFFC-E960-BD79649A82DB}"/>
                </a:ext>
              </a:extLst>
            </p:cNvPr>
            <p:cNvSpPr/>
            <p:nvPr/>
          </p:nvSpPr>
          <p:spPr>
            <a:xfrm>
              <a:off x="7936339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19AC27-0836-FA99-B166-EF50AA7FF144}"/>
                </a:ext>
              </a:extLst>
            </p:cNvPr>
            <p:cNvSpPr/>
            <p:nvPr/>
          </p:nvSpPr>
          <p:spPr>
            <a:xfrm>
              <a:off x="8412819" y="3978729"/>
              <a:ext cx="2575858" cy="988638"/>
            </a:xfrm>
            <a:custGeom>
              <a:avLst/>
              <a:gdLst>
                <a:gd name="connsiteX0" fmla="*/ 0 w 2575858"/>
                <a:gd name="connsiteY0" fmla="*/ 98864 h 988638"/>
                <a:gd name="connsiteX1" fmla="*/ 98864 w 2575858"/>
                <a:gd name="connsiteY1" fmla="*/ 0 h 988638"/>
                <a:gd name="connsiteX2" fmla="*/ 2476994 w 2575858"/>
                <a:gd name="connsiteY2" fmla="*/ 0 h 988638"/>
                <a:gd name="connsiteX3" fmla="*/ 2575858 w 2575858"/>
                <a:gd name="connsiteY3" fmla="*/ 98864 h 988638"/>
                <a:gd name="connsiteX4" fmla="*/ 2575858 w 2575858"/>
                <a:gd name="connsiteY4" fmla="*/ 889774 h 988638"/>
                <a:gd name="connsiteX5" fmla="*/ 2476994 w 2575858"/>
                <a:gd name="connsiteY5" fmla="*/ 988638 h 988638"/>
                <a:gd name="connsiteX6" fmla="*/ 98864 w 2575858"/>
                <a:gd name="connsiteY6" fmla="*/ 988638 h 988638"/>
                <a:gd name="connsiteX7" fmla="*/ 0 w 2575858"/>
                <a:gd name="connsiteY7" fmla="*/ 889774 h 988638"/>
                <a:gd name="connsiteX8" fmla="*/ 0 w 2575858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5858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476994" y="0"/>
                  </a:lnTo>
                  <a:cubicBezTo>
                    <a:pt x="2531595" y="0"/>
                    <a:pt x="2575858" y="44263"/>
                    <a:pt x="2575858" y="98864"/>
                  </a:cubicBezTo>
                  <a:lnTo>
                    <a:pt x="2575858" y="889774"/>
                  </a:lnTo>
                  <a:cubicBezTo>
                    <a:pt x="2575858" y="944375"/>
                    <a:pt x="2531595" y="988638"/>
                    <a:pt x="2476994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092" tIns="228092" rIns="228092" bIns="2280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C</a:t>
              </a:r>
              <a:r>
                <a:rPr lang="en-US" sz="1900" kern="1200" dirty="0"/>
                <a:t>onsequence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3E270A9-39FE-01B0-6108-391AF55B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161" y="1606874"/>
            <a:ext cx="8915399" cy="1468800"/>
          </a:xfrm>
        </p:spPr>
        <p:txBody>
          <a:bodyPr/>
          <a:lstStyle/>
          <a:p>
            <a:pPr algn="ctr"/>
            <a:r>
              <a:rPr lang="en-US" b="1" dirty="0" err="1"/>
              <a:t>Functonal</a:t>
            </a:r>
            <a:r>
              <a:rPr lang="en-US" b="1" dirty="0"/>
              <a:t> Behavior Analysis</a:t>
            </a:r>
          </a:p>
        </p:txBody>
      </p:sp>
    </p:spTree>
    <p:extLst>
      <p:ext uri="{BB962C8B-B14F-4D97-AF65-F5344CB8AC3E}">
        <p14:creationId xmlns:p14="http://schemas.microsoft.com/office/powerpoint/2010/main" val="385987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F2FA7B-E747-16F2-9EA0-28C38487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A</a:t>
            </a:r>
            <a:br>
              <a:rPr lang="en-US" dirty="0"/>
            </a:br>
            <a:r>
              <a:rPr lang="en-US" dirty="0"/>
              <a:t>What happened just before (Antecedent)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CFEC3-040B-92F5-947B-D9490FF82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Where: </a:t>
            </a:r>
          </a:p>
          <a:p>
            <a:pPr lvl="1"/>
            <a:r>
              <a:rPr lang="en-US" sz="2600" dirty="0"/>
              <a:t>Locations in the classroom, playground, </a:t>
            </a:r>
          </a:p>
          <a:p>
            <a:r>
              <a:rPr lang="en-US" sz="2800" dirty="0"/>
              <a:t>What time</a:t>
            </a:r>
          </a:p>
          <a:p>
            <a:pPr lvl="1"/>
            <a:r>
              <a:rPr lang="en-US" sz="2600" dirty="0"/>
              <a:t>Work time, center time, announcement, meal, snack, play time</a:t>
            </a:r>
          </a:p>
          <a:p>
            <a:r>
              <a:rPr lang="en-US" sz="2800" dirty="0"/>
              <a:t>Interactions </a:t>
            </a:r>
          </a:p>
          <a:p>
            <a:pPr lvl="1"/>
            <a:r>
              <a:rPr lang="en-US" sz="2600" dirty="0"/>
              <a:t>Who is the child interacting with at the time the behavior occurs?</a:t>
            </a:r>
          </a:p>
          <a:p>
            <a:pPr lvl="1"/>
            <a:r>
              <a:rPr lang="en-US" sz="2600" dirty="0"/>
              <a:t>Teacher, specific children?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800" dirty="0"/>
              <a:t>Sometimes, changing the environment can change the problem</a:t>
            </a:r>
          </a:p>
        </p:txBody>
      </p:sp>
    </p:spTree>
    <p:extLst>
      <p:ext uri="{BB962C8B-B14F-4D97-AF65-F5344CB8AC3E}">
        <p14:creationId xmlns:p14="http://schemas.microsoft.com/office/powerpoint/2010/main" val="153898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079377-3033-F834-FBAD-3D13E58D1804}"/>
              </a:ext>
            </a:extLst>
          </p:cNvPr>
          <p:cNvGrpSpPr/>
          <p:nvPr/>
        </p:nvGrpSpPr>
        <p:grpSpPr>
          <a:xfrm>
            <a:off x="2085329" y="3731569"/>
            <a:ext cx="2845822" cy="1235798"/>
            <a:chOff x="2085329" y="3731569"/>
            <a:chExt cx="2845822" cy="1235798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6A8A700C-AEFA-9C80-52B7-C3598EBBBAE1}"/>
                </a:ext>
              </a:extLst>
            </p:cNvPr>
            <p:cNvSpPr/>
            <p:nvPr/>
          </p:nvSpPr>
          <p:spPr>
            <a:xfrm>
              <a:off x="2085329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FBC88E8-0F3E-539A-02A9-394121B7D680}"/>
                </a:ext>
              </a:extLst>
            </p:cNvPr>
            <p:cNvSpPr/>
            <p:nvPr/>
          </p:nvSpPr>
          <p:spPr>
            <a:xfrm>
              <a:off x="2768327" y="3978729"/>
              <a:ext cx="2162824" cy="988638"/>
            </a:xfrm>
            <a:custGeom>
              <a:avLst/>
              <a:gdLst>
                <a:gd name="connsiteX0" fmla="*/ 0 w 2162824"/>
                <a:gd name="connsiteY0" fmla="*/ 98864 h 988638"/>
                <a:gd name="connsiteX1" fmla="*/ 98864 w 2162824"/>
                <a:gd name="connsiteY1" fmla="*/ 0 h 988638"/>
                <a:gd name="connsiteX2" fmla="*/ 2063960 w 2162824"/>
                <a:gd name="connsiteY2" fmla="*/ 0 h 988638"/>
                <a:gd name="connsiteX3" fmla="*/ 2162824 w 2162824"/>
                <a:gd name="connsiteY3" fmla="*/ 98864 h 988638"/>
                <a:gd name="connsiteX4" fmla="*/ 2162824 w 2162824"/>
                <a:gd name="connsiteY4" fmla="*/ 889774 h 988638"/>
                <a:gd name="connsiteX5" fmla="*/ 2063960 w 2162824"/>
                <a:gd name="connsiteY5" fmla="*/ 988638 h 988638"/>
                <a:gd name="connsiteX6" fmla="*/ 98864 w 2162824"/>
                <a:gd name="connsiteY6" fmla="*/ 988638 h 988638"/>
                <a:gd name="connsiteX7" fmla="*/ 0 w 2162824"/>
                <a:gd name="connsiteY7" fmla="*/ 889774 h 988638"/>
                <a:gd name="connsiteX8" fmla="*/ 0 w 2162824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24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063960" y="0"/>
                  </a:lnTo>
                  <a:cubicBezTo>
                    <a:pt x="2118561" y="0"/>
                    <a:pt x="2162824" y="44263"/>
                    <a:pt x="2162824" y="98864"/>
                  </a:cubicBezTo>
                  <a:lnTo>
                    <a:pt x="2162824" y="889774"/>
                  </a:lnTo>
                  <a:cubicBezTo>
                    <a:pt x="2162824" y="944375"/>
                    <a:pt x="2118561" y="988638"/>
                    <a:pt x="2063960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092" tIns="228092" rIns="228092" bIns="2280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A</a:t>
              </a:r>
              <a:r>
                <a:rPr lang="en-US" sz="1900" kern="1200" dirty="0"/>
                <a:t>ntecedent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FEF94E-16CD-F5A9-0FEB-EED846CA8AA9}"/>
              </a:ext>
            </a:extLst>
          </p:cNvPr>
          <p:cNvGrpSpPr/>
          <p:nvPr/>
        </p:nvGrpSpPr>
        <p:grpSpPr>
          <a:xfrm>
            <a:off x="5010834" y="3731569"/>
            <a:ext cx="2845821" cy="1235798"/>
            <a:chOff x="5010834" y="3731569"/>
            <a:chExt cx="2845821" cy="1235798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779619CD-9170-5BC2-D3C8-7644E6AAC593}"/>
                </a:ext>
              </a:extLst>
            </p:cNvPr>
            <p:cNvSpPr/>
            <p:nvPr/>
          </p:nvSpPr>
          <p:spPr>
            <a:xfrm>
              <a:off x="5010834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61F704-2C04-1AB6-3741-2C88E82022B4}"/>
                </a:ext>
              </a:extLst>
            </p:cNvPr>
            <p:cNvSpPr/>
            <p:nvPr/>
          </p:nvSpPr>
          <p:spPr>
            <a:xfrm>
              <a:off x="5693831" y="3978729"/>
              <a:ext cx="2162824" cy="988638"/>
            </a:xfrm>
            <a:custGeom>
              <a:avLst/>
              <a:gdLst>
                <a:gd name="connsiteX0" fmla="*/ 0 w 2162824"/>
                <a:gd name="connsiteY0" fmla="*/ 98864 h 988638"/>
                <a:gd name="connsiteX1" fmla="*/ 98864 w 2162824"/>
                <a:gd name="connsiteY1" fmla="*/ 0 h 988638"/>
                <a:gd name="connsiteX2" fmla="*/ 2063960 w 2162824"/>
                <a:gd name="connsiteY2" fmla="*/ 0 h 988638"/>
                <a:gd name="connsiteX3" fmla="*/ 2162824 w 2162824"/>
                <a:gd name="connsiteY3" fmla="*/ 98864 h 988638"/>
                <a:gd name="connsiteX4" fmla="*/ 2162824 w 2162824"/>
                <a:gd name="connsiteY4" fmla="*/ 889774 h 988638"/>
                <a:gd name="connsiteX5" fmla="*/ 2063960 w 2162824"/>
                <a:gd name="connsiteY5" fmla="*/ 988638 h 988638"/>
                <a:gd name="connsiteX6" fmla="*/ 98864 w 2162824"/>
                <a:gd name="connsiteY6" fmla="*/ 988638 h 988638"/>
                <a:gd name="connsiteX7" fmla="*/ 0 w 2162824"/>
                <a:gd name="connsiteY7" fmla="*/ 889774 h 988638"/>
                <a:gd name="connsiteX8" fmla="*/ 0 w 2162824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24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063960" y="0"/>
                  </a:lnTo>
                  <a:cubicBezTo>
                    <a:pt x="2118561" y="0"/>
                    <a:pt x="2162824" y="44263"/>
                    <a:pt x="2162824" y="98864"/>
                  </a:cubicBezTo>
                  <a:lnTo>
                    <a:pt x="2162824" y="889774"/>
                  </a:lnTo>
                  <a:cubicBezTo>
                    <a:pt x="2162824" y="944375"/>
                    <a:pt x="2118561" y="988638"/>
                    <a:pt x="2063960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540" tIns="256540" rIns="256540" bIns="2565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B</a:t>
              </a:r>
              <a:r>
                <a:rPr lang="en-US" sz="1900" kern="1200" dirty="0"/>
                <a:t>ehavior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6B8863-D850-7FAB-D9BE-562565972977}"/>
              </a:ext>
            </a:extLst>
          </p:cNvPr>
          <p:cNvGrpSpPr/>
          <p:nvPr/>
        </p:nvGrpSpPr>
        <p:grpSpPr>
          <a:xfrm>
            <a:off x="7936339" y="3731569"/>
            <a:ext cx="3052338" cy="1235798"/>
            <a:chOff x="7936339" y="3731569"/>
            <a:chExt cx="3052338" cy="1235798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6A50A73E-6B84-BFFC-E960-BD79649A82DB}"/>
                </a:ext>
              </a:extLst>
            </p:cNvPr>
            <p:cNvSpPr/>
            <p:nvPr/>
          </p:nvSpPr>
          <p:spPr>
            <a:xfrm>
              <a:off x="7936339" y="3731569"/>
              <a:ext cx="2561239" cy="988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19AC27-0836-FA99-B166-EF50AA7FF144}"/>
                </a:ext>
              </a:extLst>
            </p:cNvPr>
            <p:cNvSpPr/>
            <p:nvPr/>
          </p:nvSpPr>
          <p:spPr>
            <a:xfrm>
              <a:off x="8412819" y="3978729"/>
              <a:ext cx="2575858" cy="988638"/>
            </a:xfrm>
            <a:custGeom>
              <a:avLst/>
              <a:gdLst>
                <a:gd name="connsiteX0" fmla="*/ 0 w 2575858"/>
                <a:gd name="connsiteY0" fmla="*/ 98864 h 988638"/>
                <a:gd name="connsiteX1" fmla="*/ 98864 w 2575858"/>
                <a:gd name="connsiteY1" fmla="*/ 0 h 988638"/>
                <a:gd name="connsiteX2" fmla="*/ 2476994 w 2575858"/>
                <a:gd name="connsiteY2" fmla="*/ 0 h 988638"/>
                <a:gd name="connsiteX3" fmla="*/ 2575858 w 2575858"/>
                <a:gd name="connsiteY3" fmla="*/ 98864 h 988638"/>
                <a:gd name="connsiteX4" fmla="*/ 2575858 w 2575858"/>
                <a:gd name="connsiteY4" fmla="*/ 889774 h 988638"/>
                <a:gd name="connsiteX5" fmla="*/ 2476994 w 2575858"/>
                <a:gd name="connsiteY5" fmla="*/ 988638 h 988638"/>
                <a:gd name="connsiteX6" fmla="*/ 98864 w 2575858"/>
                <a:gd name="connsiteY6" fmla="*/ 988638 h 988638"/>
                <a:gd name="connsiteX7" fmla="*/ 0 w 2575858"/>
                <a:gd name="connsiteY7" fmla="*/ 889774 h 988638"/>
                <a:gd name="connsiteX8" fmla="*/ 0 w 2575858"/>
                <a:gd name="connsiteY8" fmla="*/ 98864 h 9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5858" h="988638">
                  <a:moveTo>
                    <a:pt x="0" y="98864"/>
                  </a:moveTo>
                  <a:cubicBezTo>
                    <a:pt x="0" y="44263"/>
                    <a:pt x="44263" y="0"/>
                    <a:pt x="98864" y="0"/>
                  </a:cubicBezTo>
                  <a:lnTo>
                    <a:pt x="2476994" y="0"/>
                  </a:lnTo>
                  <a:cubicBezTo>
                    <a:pt x="2531595" y="0"/>
                    <a:pt x="2575858" y="44263"/>
                    <a:pt x="2575858" y="98864"/>
                  </a:cubicBezTo>
                  <a:lnTo>
                    <a:pt x="2575858" y="889774"/>
                  </a:lnTo>
                  <a:cubicBezTo>
                    <a:pt x="2575858" y="944375"/>
                    <a:pt x="2531595" y="988638"/>
                    <a:pt x="2476994" y="988638"/>
                  </a:cubicBezTo>
                  <a:lnTo>
                    <a:pt x="98864" y="988638"/>
                  </a:lnTo>
                  <a:cubicBezTo>
                    <a:pt x="44263" y="988638"/>
                    <a:pt x="0" y="944375"/>
                    <a:pt x="0" y="889774"/>
                  </a:cubicBezTo>
                  <a:lnTo>
                    <a:pt x="0" y="9886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092" tIns="228092" rIns="228092" bIns="2280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C</a:t>
              </a:r>
              <a:r>
                <a:rPr lang="en-US" sz="1900" kern="1200" dirty="0"/>
                <a:t>onsequence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3E270A9-39FE-01B0-6108-391AF55B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161" y="1606874"/>
            <a:ext cx="8915399" cy="1468800"/>
          </a:xfrm>
        </p:spPr>
        <p:txBody>
          <a:bodyPr/>
          <a:lstStyle/>
          <a:p>
            <a:pPr algn="ctr"/>
            <a:r>
              <a:rPr lang="en-US" b="1" dirty="0" err="1"/>
              <a:t>Functonal</a:t>
            </a:r>
            <a:r>
              <a:rPr lang="en-US" b="1" dirty="0"/>
              <a:t> Behavior Analysis</a:t>
            </a:r>
          </a:p>
        </p:txBody>
      </p:sp>
    </p:spTree>
    <p:extLst>
      <p:ext uri="{BB962C8B-B14F-4D97-AF65-F5344CB8AC3E}">
        <p14:creationId xmlns:p14="http://schemas.microsoft.com/office/powerpoint/2010/main" val="421549832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Intermountain Centers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ountain Centers Powerpoint Template.potx" id="{7CD308EB-27FC-444B-B08C-BA9C4A073CA0}" vid="{FD11FAE1-00D3-4D5F-84C8-D974CEE700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338</TotalTime>
  <Words>891</Words>
  <Application>Microsoft Office PowerPoint</Application>
  <PresentationFormat>Widescreen</PresentationFormat>
  <Paragraphs>184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Cordia New</vt:lpstr>
      <vt:lpstr>Wingdings 3</vt:lpstr>
      <vt:lpstr>Wisp</vt:lpstr>
      <vt:lpstr>Intermountain Centers Powerpoint Template</vt:lpstr>
      <vt:lpstr>Problem Behaviors at School</vt:lpstr>
      <vt:lpstr>PowerPoint Presentation</vt:lpstr>
      <vt:lpstr>Functonal Behavior Analysis</vt:lpstr>
      <vt:lpstr>Let’s Talk about Behavior</vt:lpstr>
      <vt:lpstr>PowerPoint Presentation</vt:lpstr>
      <vt:lpstr>B Describing Public Behavior</vt:lpstr>
      <vt:lpstr>Functonal Behavior Analysis</vt:lpstr>
      <vt:lpstr>A What happened just before (Antecedent)</vt:lpstr>
      <vt:lpstr>Functonal Behavior Analysis</vt:lpstr>
      <vt:lpstr>C What happens after (consequences)</vt:lpstr>
      <vt:lpstr>Consequences</vt:lpstr>
      <vt:lpstr>Systematically Assess Problem Behaviors</vt:lpstr>
      <vt:lpstr>Increasing Frequency of Behaviors</vt:lpstr>
      <vt:lpstr>Decreasing the Frequency of Behavior</vt:lpstr>
      <vt:lpstr>Conducting a  Functional Behavior Analysis</vt:lpstr>
      <vt:lpstr>EXAMPLES</vt:lpstr>
      <vt:lpstr>PowerPoint Presentation</vt:lpstr>
      <vt:lpstr>PowerPoint Presentation</vt:lpstr>
      <vt:lpstr>PowerPoint Presentation</vt:lpstr>
      <vt:lpstr>Feelings &amp; Sensations</vt:lpstr>
      <vt:lpstr> All Feelings are NORMAL</vt:lpstr>
      <vt:lpstr>PowerPoint Presentation</vt:lpstr>
      <vt:lpstr>Summary</vt:lpstr>
      <vt:lpstr>Working  with Emotions</vt:lpstr>
      <vt:lpstr>What about THOUGHTS?</vt:lpstr>
      <vt:lpstr>THOUGHTS</vt:lpstr>
      <vt:lpstr>Defusion   </vt:lpstr>
      <vt:lpstr>PowerPoint Presentation</vt:lpstr>
      <vt:lpstr>Getting out of your head, &amp; into the sensory world</vt:lpstr>
      <vt:lpstr>Help them Do What Matters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bowen</dc:creator>
  <cp:lastModifiedBy>anne bowen</cp:lastModifiedBy>
  <cp:revision>11</cp:revision>
  <dcterms:created xsi:type="dcterms:W3CDTF">2023-02-01T22:09:39Z</dcterms:created>
  <dcterms:modified xsi:type="dcterms:W3CDTF">2023-02-08T20:58:59Z</dcterms:modified>
</cp:coreProperties>
</file>