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Lst>
  <p:notesMasterIdLst>
    <p:notesMasterId r:id="rId30"/>
  </p:notesMasterIdLst>
  <p:sldIdLst>
    <p:sldId id="256" r:id="rId2"/>
    <p:sldId id="262" r:id="rId3"/>
    <p:sldId id="278" r:id="rId4"/>
    <p:sldId id="257" r:id="rId5"/>
    <p:sldId id="258" r:id="rId6"/>
    <p:sldId id="298" r:id="rId7"/>
    <p:sldId id="280" r:id="rId8"/>
    <p:sldId id="279" r:id="rId9"/>
    <p:sldId id="281" r:id="rId10"/>
    <p:sldId id="282" r:id="rId11"/>
    <p:sldId id="290" r:id="rId12"/>
    <p:sldId id="283" r:id="rId13"/>
    <p:sldId id="284" r:id="rId14"/>
    <p:sldId id="285" r:id="rId15"/>
    <p:sldId id="291" r:id="rId16"/>
    <p:sldId id="286" r:id="rId17"/>
    <p:sldId id="299" r:id="rId18"/>
    <p:sldId id="287" r:id="rId19"/>
    <p:sldId id="300" r:id="rId20"/>
    <p:sldId id="301" r:id="rId21"/>
    <p:sldId id="288" r:id="rId22"/>
    <p:sldId id="289" r:id="rId23"/>
    <p:sldId id="297" r:id="rId24"/>
    <p:sldId id="296" r:id="rId25"/>
    <p:sldId id="295" r:id="rId26"/>
    <p:sldId id="294" r:id="rId27"/>
    <p:sldId id="292" r:id="rId28"/>
    <p:sldId id="293" r:id="rId29"/>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AB0520"/>
    <a:srgbClr val="E2E9EB"/>
    <a:srgbClr val="81D3EB"/>
    <a:srgbClr val="1D5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0"/>
    <p:restoredTop sz="85416" autoAdjust="0"/>
  </p:normalViewPr>
  <p:slideViewPr>
    <p:cSldViewPr>
      <p:cViewPr>
        <p:scale>
          <a:sx n="40" d="100"/>
          <a:sy n="40" d="100"/>
        </p:scale>
        <p:origin x="812" y="1824"/>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90C3F89-9EEE-3E45-AE7F-64ACDFA01E69}" type="datetimeFigureOut">
              <a:rPr lang="en-US" smtClean="0"/>
              <a:t>2/7/2023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526C6A7-05C4-6849-9926-86C22E1164AC}" type="slidenum">
              <a:rPr lang="en-US" smtClean="0"/>
              <a:t>‹#›</a:t>
            </a:fld>
            <a:endParaRPr lang="en-US"/>
          </a:p>
        </p:txBody>
      </p:sp>
    </p:spTree>
    <p:extLst>
      <p:ext uri="{BB962C8B-B14F-4D97-AF65-F5344CB8AC3E}">
        <p14:creationId xmlns:p14="http://schemas.microsoft.com/office/powerpoint/2010/main" val="26897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•Shortness of breath: The student may complain of being winded, or can’t catch their breath.</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•Wheezing: Sounds like a high pitched raspy whistle. You may hear the wheeze when the person exhales. As the episode progresses, you may hear the wheeze when the person inhales and exhales.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•Tightness in the chest: Some kids may describe this sensation as a heaviness in the chest. You may even see them attempt to press down on their chest in an attempt to alleviate the pressure.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•Waking at night with any of the above symptoms, which is a key marker of uncontrolled asthma. These nighttime awakenings may manifest during the day as the child being tired at school or demonstrating an inability to focus.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5</a:t>
            </a:fld>
            <a:endParaRPr lang="en-US"/>
          </a:p>
        </p:txBody>
      </p:sp>
    </p:spTree>
    <p:extLst>
      <p:ext uri="{BB962C8B-B14F-4D97-AF65-F5344CB8AC3E}">
        <p14:creationId xmlns:p14="http://schemas.microsoft.com/office/powerpoint/2010/main" val="135086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6</a:t>
            </a:fld>
            <a:endParaRPr lang="en-US"/>
          </a:p>
        </p:txBody>
      </p:sp>
    </p:spTree>
    <p:extLst>
      <p:ext uri="{BB962C8B-B14F-4D97-AF65-F5344CB8AC3E}">
        <p14:creationId xmlns:p14="http://schemas.microsoft.com/office/powerpoint/2010/main" val="191791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7</a:t>
            </a:fld>
            <a:endParaRPr lang="en-US"/>
          </a:p>
        </p:txBody>
      </p:sp>
    </p:spTree>
    <p:extLst>
      <p:ext uri="{BB962C8B-B14F-4D97-AF65-F5344CB8AC3E}">
        <p14:creationId xmlns:p14="http://schemas.microsoft.com/office/powerpoint/2010/main" val="117434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8</a:t>
            </a:fld>
            <a:endParaRPr lang="en-US"/>
          </a:p>
        </p:txBody>
      </p:sp>
    </p:spTree>
    <p:extLst>
      <p:ext uri="{BB962C8B-B14F-4D97-AF65-F5344CB8AC3E}">
        <p14:creationId xmlns:p14="http://schemas.microsoft.com/office/powerpoint/2010/main" val="11790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333333"/>
                </a:solidFill>
                <a:effectLst/>
                <a:latin typeface="Arial" panose="020B0604020202020204" pitchFamily="34" charset="0"/>
              </a:rPr>
              <a:t>here's how the Air Quality Flag Program works: each day your organization raises a flag that corresponds to how clean or polluted the air is. The color of the flag matches EPA's Air Quality Index (AQI): green, yellow, orange, red, and purple. On unhealthy days, your organization can use this information to adjust physical activities to help reduce exposure to air pollution, while still keeping people active.</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11</a:t>
            </a:fld>
            <a:endParaRPr lang="en-US"/>
          </a:p>
        </p:txBody>
      </p:sp>
    </p:spTree>
    <p:extLst>
      <p:ext uri="{BB962C8B-B14F-4D97-AF65-F5344CB8AC3E}">
        <p14:creationId xmlns:p14="http://schemas.microsoft.com/office/powerpoint/2010/main" val="82323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13</a:t>
            </a:fld>
            <a:endParaRPr lang="en-US"/>
          </a:p>
        </p:txBody>
      </p:sp>
    </p:spTree>
    <p:extLst>
      <p:ext uri="{BB962C8B-B14F-4D97-AF65-F5344CB8AC3E}">
        <p14:creationId xmlns:p14="http://schemas.microsoft.com/office/powerpoint/2010/main" val="1494266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14</a:t>
            </a:fld>
            <a:endParaRPr lang="en-US"/>
          </a:p>
        </p:txBody>
      </p:sp>
    </p:spTree>
    <p:extLst>
      <p:ext uri="{BB962C8B-B14F-4D97-AF65-F5344CB8AC3E}">
        <p14:creationId xmlns:p14="http://schemas.microsoft.com/office/powerpoint/2010/main" val="408421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C234B"/>
                </a:solidFill>
                <a:effectLst/>
                <a:latin typeface="Arial" panose="020B0604020202020204" pitchFamily="34" charset="0"/>
              </a:rPr>
              <a:t>Develop a system for the school nurse or other health services provider to identify and track students with asthma </a:t>
            </a: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23</a:t>
            </a:fld>
            <a:endParaRPr lang="en-US"/>
          </a:p>
        </p:txBody>
      </p:sp>
    </p:spTree>
    <p:extLst>
      <p:ext uri="{BB962C8B-B14F-4D97-AF65-F5344CB8AC3E}">
        <p14:creationId xmlns:p14="http://schemas.microsoft.com/office/powerpoint/2010/main" val="890377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489D8B0-91B2-1B41-8276-AE35CA7D0195}"/>
              </a:ext>
            </a:extLst>
          </p:cNvPr>
          <p:cNvSpPr/>
          <p:nvPr/>
        </p:nvSpPr>
        <p:spPr>
          <a:xfrm>
            <a:off x="8356958"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6" name="object 5">
            <a:extLst>
              <a:ext uri="{FF2B5EF4-FFF2-40B4-BE49-F238E27FC236}">
                <a16:creationId xmlns:a16="http://schemas.microsoft.com/office/drawing/2014/main" id="{8654DC64-9691-474A-9C55-DF8F3E492AE5}"/>
              </a:ext>
            </a:extLst>
          </p:cNvPr>
          <p:cNvSpPr/>
          <p:nvPr/>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pic>
        <p:nvPicPr>
          <p:cNvPr id="4" name="Picture 3" descr="Text&#10;&#10;Description automatically generated">
            <a:extLst>
              <a:ext uri="{FF2B5EF4-FFF2-40B4-BE49-F238E27FC236}">
                <a16:creationId xmlns:a16="http://schemas.microsoft.com/office/drawing/2014/main" id="{6FC7533A-301F-C943-893E-9C2835327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7" name="object 2">
            <a:extLst>
              <a:ext uri="{FF2B5EF4-FFF2-40B4-BE49-F238E27FC236}">
                <a16:creationId xmlns:a16="http://schemas.microsoft.com/office/drawing/2014/main" id="{6DC7E334-2DE0-4240-9F90-99E7A2F669D9}"/>
              </a:ext>
            </a:extLst>
          </p:cNvPr>
          <p:cNvSpPr/>
          <p:nvPr userDrawn="1"/>
        </p:nvSpPr>
        <p:spPr>
          <a:xfrm>
            <a:off x="8356958"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8" name="object 5">
            <a:extLst>
              <a:ext uri="{FF2B5EF4-FFF2-40B4-BE49-F238E27FC236}">
                <a16:creationId xmlns:a16="http://schemas.microsoft.com/office/drawing/2014/main" id="{2476AAEC-C989-E94D-8930-F17A05A8F654}"/>
              </a:ext>
            </a:extLst>
          </p:cNvPr>
          <p:cNvSpPr/>
          <p:nvPr userDrawn="1"/>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pic>
        <p:nvPicPr>
          <p:cNvPr id="9" name="Picture 8" descr="Text&#10;&#10;Description automatically generated">
            <a:extLst>
              <a:ext uri="{FF2B5EF4-FFF2-40B4-BE49-F238E27FC236}">
                <a16:creationId xmlns:a16="http://schemas.microsoft.com/office/drawing/2014/main" id="{3AEFBE1C-DE52-7D4A-BD2E-D5C0EAF794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39452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17" name="object 3">
            <a:extLst>
              <a:ext uri="{FF2B5EF4-FFF2-40B4-BE49-F238E27FC236}">
                <a16:creationId xmlns:a16="http://schemas.microsoft.com/office/drawing/2014/main" id="{000A9B5D-C738-6C4A-900D-50F5DC9092FB}"/>
              </a:ext>
            </a:extLst>
          </p:cNvPr>
          <p:cNvSpPr/>
          <p:nvPr/>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18" name="object 6">
            <a:extLst>
              <a:ext uri="{FF2B5EF4-FFF2-40B4-BE49-F238E27FC236}">
                <a16:creationId xmlns:a16="http://schemas.microsoft.com/office/drawing/2014/main" id="{90E298CB-7726-8742-87C3-28D77ECEC1EF}"/>
              </a:ext>
            </a:extLst>
          </p:cNvPr>
          <p:cNvSpPr/>
          <p:nvPr/>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7" name="object 2">
            <a:extLst>
              <a:ext uri="{FF2B5EF4-FFF2-40B4-BE49-F238E27FC236}">
                <a16:creationId xmlns:a16="http://schemas.microsoft.com/office/drawing/2014/main" id="{2AD93351-DB59-8B44-B73C-E807AEDEBC25}"/>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8" name="object 3">
            <a:extLst>
              <a:ext uri="{FF2B5EF4-FFF2-40B4-BE49-F238E27FC236}">
                <a16:creationId xmlns:a16="http://schemas.microsoft.com/office/drawing/2014/main" id="{CE4363F4-4F82-0841-8D5B-C4BD72B2E9D6}"/>
              </a:ext>
            </a:extLst>
          </p:cNvPr>
          <p:cNvSpPr/>
          <p:nvPr userDrawn="1"/>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9" name="object 6">
            <a:extLst>
              <a:ext uri="{FF2B5EF4-FFF2-40B4-BE49-F238E27FC236}">
                <a16:creationId xmlns:a16="http://schemas.microsoft.com/office/drawing/2014/main" id="{079F7C2E-86A5-C843-9EB9-DA041DFE579A}"/>
              </a:ext>
            </a:extLst>
          </p:cNvPr>
          <p:cNvSpPr/>
          <p:nvPr userDrawn="1"/>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0" name="Picture 9" descr="Text&#10;&#10;Description automatically generated">
            <a:extLst>
              <a:ext uri="{FF2B5EF4-FFF2-40B4-BE49-F238E27FC236}">
                <a16:creationId xmlns:a16="http://schemas.microsoft.com/office/drawing/2014/main" id="{CBBBEA08-65D7-B340-B6F0-86EBD00BF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1" name="object 8">
            <a:extLst>
              <a:ext uri="{FF2B5EF4-FFF2-40B4-BE49-F238E27FC236}">
                <a16:creationId xmlns:a16="http://schemas.microsoft.com/office/drawing/2014/main" id="{3608289D-D7D2-9E40-832B-55748EE08A44}"/>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87444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5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8" name="object 3">
            <a:extLst>
              <a:ext uri="{FF2B5EF4-FFF2-40B4-BE49-F238E27FC236}">
                <a16:creationId xmlns:a16="http://schemas.microsoft.com/office/drawing/2014/main" id="{A132758F-4425-7545-AA9C-C0C03050AB3D}"/>
              </a:ext>
            </a:extLst>
          </p:cNvPr>
          <p:cNvGrpSpPr/>
          <p:nvPr/>
        </p:nvGrpSpPr>
        <p:grpSpPr>
          <a:xfrm>
            <a:off x="3038404" y="4587567"/>
            <a:ext cx="666750"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1" name="object 6">
            <a:extLst>
              <a:ext uri="{FF2B5EF4-FFF2-40B4-BE49-F238E27FC236}">
                <a16:creationId xmlns:a16="http://schemas.microsoft.com/office/drawing/2014/main" id="{C0E9ED03-362B-AE45-A9D4-80A5664B74F3}"/>
              </a:ext>
            </a:extLst>
          </p:cNvPr>
          <p:cNvGrpSpPr/>
          <p:nvPr/>
        </p:nvGrpSpPr>
        <p:grpSpPr>
          <a:xfrm>
            <a:off x="8810625" y="4587567"/>
            <a:ext cx="666750"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4" name="object 9">
            <a:extLst>
              <a:ext uri="{FF2B5EF4-FFF2-40B4-BE49-F238E27FC236}">
                <a16:creationId xmlns:a16="http://schemas.microsoft.com/office/drawing/2014/main" id="{35D8E979-DA44-704A-9637-262318742B6D}"/>
              </a:ext>
            </a:extLst>
          </p:cNvPr>
          <p:cNvGrpSpPr/>
          <p:nvPr/>
        </p:nvGrpSpPr>
        <p:grpSpPr>
          <a:xfrm>
            <a:off x="14582846" y="4587567"/>
            <a:ext cx="666750"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22" name="object 12">
            <a:extLst>
              <a:ext uri="{FF2B5EF4-FFF2-40B4-BE49-F238E27FC236}">
                <a16:creationId xmlns:a16="http://schemas.microsoft.com/office/drawing/2014/main" id="{2638A373-060A-9944-AAC5-0F63BB888D45}"/>
              </a:ext>
            </a:extLst>
          </p:cNvPr>
          <p:cNvSpPr/>
          <p:nvPr/>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23" name="object 15">
            <a:extLst>
              <a:ext uri="{FF2B5EF4-FFF2-40B4-BE49-F238E27FC236}">
                <a16:creationId xmlns:a16="http://schemas.microsoft.com/office/drawing/2014/main" id="{E23A0DA2-3DD8-2B4E-B329-78C066EE20B4}"/>
              </a:ext>
            </a:extLst>
          </p:cNvPr>
          <p:cNvSpPr/>
          <p:nvPr/>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4" name="object 16">
            <a:extLst>
              <a:ext uri="{FF2B5EF4-FFF2-40B4-BE49-F238E27FC236}">
                <a16:creationId xmlns:a16="http://schemas.microsoft.com/office/drawing/2014/main" id="{ACF01AE1-8375-6D49-87BF-2EB8449048FE}"/>
              </a:ext>
            </a:extLst>
          </p:cNvPr>
          <p:cNvSpPr/>
          <p:nvPr/>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5" name="object 17">
            <a:extLst>
              <a:ext uri="{FF2B5EF4-FFF2-40B4-BE49-F238E27FC236}">
                <a16:creationId xmlns:a16="http://schemas.microsoft.com/office/drawing/2014/main" id="{F6AC63CF-ED64-3C48-A8F8-E5A12C28CB82}"/>
              </a:ext>
            </a:extLst>
          </p:cNvPr>
          <p:cNvSpPr/>
          <p:nvPr/>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26" name="object 18">
            <a:extLst>
              <a:ext uri="{FF2B5EF4-FFF2-40B4-BE49-F238E27FC236}">
                <a16:creationId xmlns:a16="http://schemas.microsoft.com/office/drawing/2014/main" id="{627688F9-A97E-2E45-845E-D660F6710D04}"/>
              </a:ext>
            </a:extLst>
          </p:cNvPr>
          <p:cNvSpPr/>
          <p:nvPr/>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27" name="object 8">
            <a:extLst>
              <a:ext uri="{FF2B5EF4-FFF2-40B4-BE49-F238E27FC236}">
                <a16:creationId xmlns:a16="http://schemas.microsoft.com/office/drawing/2014/main" id="{CF98B535-BC65-2A46-BF33-96B9095827FB}"/>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18" name="object 2">
            <a:extLst>
              <a:ext uri="{FF2B5EF4-FFF2-40B4-BE49-F238E27FC236}">
                <a16:creationId xmlns:a16="http://schemas.microsoft.com/office/drawing/2014/main" id="{5D3C8CE1-1545-584F-A8E0-D25CE6921C19}"/>
              </a:ext>
            </a:extLst>
          </p:cNvPr>
          <p:cNvSpPr/>
          <p:nvPr userDrawn="1"/>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19" name="object 3">
            <a:extLst>
              <a:ext uri="{FF2B5EF4-FFF2-40B4-BE49-F238E27FC236}">
                <a16:creationId xmlns:a16="http://schemas.microsoft.com/office/drawing/2014/main" id="{6D2D3BF0-5F99-2A41-A4CD-1D36DCA1C9E3}"/>
              </a:ext>
            </a:extLst>
          </p:cNvPr>
          <p:cNvGrpSpPr/>
          <p:nvPr userDrawn="1"/>
        </p:nvGrpSpPr>
        <p:grpSpPr>
          <a:xfrm>
            <a:off x="3038404" y="4587567"/>
            <a:ext cx="666750" cy="666750"/>
            <a:chOff x="3038404" y="4587567"/>
            <a:chExt cx="666750" cy="666750"/>
          </a:xfrm>
        </p:grpSpPr>
        <p:sp>
          <p:nvSpPr>
            <p:cNvPr id="20" name="object 4">
              <a:extLst>
                <a:ext uri="{FF2B5EF4-FFF2-40B4-BE49-F238E27FC236}">
                  <a16:creationId xmlns:a16="http://schemas.microsoft.com/office/drawing/2014/main" id="{E45D70F6-9AC3-BF49-898C-01F124ABB8C8}"/>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8" name="object 5">
              <a:extLst>
                <a:ext uri="{FF2B5EF4-FFF2-40B4-BE49-F238E27FC236}">
                  <a16:creationId xmlns:a16="http://schemas.microsoft.com/office/drawing/2014/main" id="{71DAE8A4-F9AD-D544-9D90-78C7D13DD390}"/>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29" name="object 6">
            <a:extLst>
              <a:ext uri="{FF2B5EF4-FFF2-40B4-BE49-F238E27FC236}">
                <a16:creationId xmlns:a16="http://schemas.microsoft.com/office/drawing/2014/main" id="{49EA3C30-9C40-BF41-9C2F-C6D32075DC48}"/>
              </a:ext>
            </a:extLst>
          </p:cNvPr>
          <p:cNvGrpSpPr/>
          <p:nvPr userDrawn="1"/>
        </p:nvGrpSpPr>
        <p:grpSpPr>
          <a:xfrm>
            <a:off x="8810625" y="4587567"/>
            <a:ext cx="666750" cy="666750"/>
            <a:chOff x="8810625" y="4587567"/>
            <a:chExt cx="666750" cy="666750"/>
          </a:xfrm>
        </p:grpSpPr>
        <p:sp>
          <p:nvSpPr>
            <p:cNvPr id="30" name="object 7">
              <a:extLst>
                <a:ext uri="{FF2B5EF4-FFF2-40B4-BE49-F238E27FC236}">
                  <a16:creationId xmlns:a16="http://schemas.microsoft.com/office/drawing/2014/main" id="{3128B623-B26F-BD48-B048-32E7DA2D0DD3}"/>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31" name="object 8">
              <a:extLst>
                <a:ext uri="{FF2B5EF4-FFF2-40B4-BE49-F238E27FC236}">
                  <a16:creationId xmlns:a16="http://schemas.microsoft.com/office/drawing/2014/main" id="{6B8CEB6F-AAAE-3046-B123-D2DC3918964A}"/>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32" name="object 9">
            <a:extLst>
              <a:ext uri="{FF2B5EF4-FFF2-40B4-BE49-F238E27FC236}">
                <a16:creationId xmlns:a16="http://schemas.microsoft.com/office/drawing/2014/main" id="{E37D4E11-DB69-0B47-BA33-437F3FF41F28}"/>
              </a:ext>
            </a:extLst>
          </p:cNvPr>
          <p:cNvGrpSpPr/>
          <p:nvPr userDrawn="1"/>
        </p:nvGrpSpPr>
        <p:grpSpPr>
          <a:xfrm>
            <a:off x="14582846" y="4587567"/>
            <a:ext cx="666750" cy="666750"/>
            <a:chOff x="14582846" y="4587567"/>
            <a:chExt cx="666750" cy="666750"/>
          </a:xfrm>
        </p:grpSpPr>
        <p:sp>
          <p:nvSpPr>
            <p:cNvPr id="33" name="object 10">
              <a:extLst>
                <a:ext uri="{FF2B5EF4-FFF2-40B4-BE49-F238E27FC236}">
                  <a16:creationId xmlns:a16="http://schemas.microsoft.com/office/drawing/2014/main" id="{F17F3E92-6964-C04A-8F1F-F025AD569089}"/>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34" name="object 11">
              <a:extLst>
                <a:ext uri="{FF2B5EF4-FFF2-40B4-BE49-F238E27FC236}">
                  <a16:creationId xmlns:a16="http://schemas.microsoft.com/office/drawing/2014/main" id="{E26D9C30-57FA-4848-8703-E2E9E21898EC}"/>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35" name="object 12">
            <a:extLst>
              <a:ext uri="{FF2B5EF4-FFF2-40B4-BE49-F238E27FC236}">
                <a16:creationId xmlns:a16="http://schemas.microsoft.com/office/drawing/2014/main" id="{BDD1F121-72EB-494A-B3A0-5D8EAB342037}"/>
              </a:ext>
            </a:extLst>
          </p:cNvPr>
          <p:cNvSpPr/>
          <p:nvPr userDrawn="1"/>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36" name="object 15">
            <a:extLst>
              <a:ext uri="{FF2B5EF4-FFF2-40B4-BE49-F238E27FC236}">
                <a16:creationId xmlns:a16="http://schemas.microsoft.com/office/drawing/2014/main" id="{0DCCF851-8F6B-7D49-B9F4-392177656E20}"/>
              </a:ext>
            </a:extLst>
          </p:cNvPr>
          <p:cNvSpPr/>
          <p:nvPr userDrawn="1"/>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37" name="object 16">
            <a:extLst>
              <a:ext uri="{FF2B5EF4-FFF2-40B4-BE49-F238E27FC236}">
                <a16:creationId xmlns:a16="http://schemas.microsoft.com/office/drawing/2014/main" id="{7D47B01A-DEF3-EA42-B610-A1661CFE8ED6}"/>
              </a:ext>
            </a:extLst>
          </p:cNvPr>
          <p:cNvSpPr/>
          <p:nvPr userDrawn="1"/>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38" name="object 17">
            <a:extLst>
              <a:ext uri="{FF2B5EF4-FFF2-40B4-BE49-F238E27FC236}">
                <a16:creationId xmlns:a16="http://schemas.microsoft.com/office/drawing/2014/main" id="{9AB7AE28-D1E9-1944-98AA-3CF784E3BFE0}"/>
              </a:ext>
            </a:extLst>
          </p:cNvPr>
          <p:cNvSpPr/>
          <p:nvPr userDrawn="1"/>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39" name="object 18">
            <a:extLst>
              <a:ext uri="{FF2B5EF4-FFF2-40B4-BE49-F238E27FC236}">
                <a16:creationId xmlns:a16="http://schemas.microsoft.com/office/drawing/2014/main" id="{6420853E-9AA0-2E4E-A4CD-35B1D0618885}"/>
              </a:ext>
            </a:extLst>
          </p:cNvPr>
          <p:cNvSpPr/>
          <p:nvPr userDrawn="1"/>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40" name="object 8">
            <a:extLst>
              <a:ext uri="{FF2B5EF4-FFF2-40B4-BE49-F238E27FC236}">
                <a16:creationId xmlns:a16="http://schemas.microsoft.com/office/drawing/2014/main" id="{460DB6FA-08EB-CA40-970F-C5B27E909082}"/>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403601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6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31" name="object 3">
            <a:extLst>
              <a:ext uri="{FF2B5EF4-FFF2-40B4-BE49-F238E27FC236}">
                <a16:creationId xmlns:a16="http://schemas.microsoft.com/office/drawing/2014/main" id="{A583057E-1627-9240-84E7-0B987F4FC3D9}"/>
              </a:ext>
            </a:extLst>
          </p:cNvPr>
          <p:cNvSpPr/>
          <p:nvPr/>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ACAE0A01-F7E8-C549-A4ED-323A8B314E76}"/>
              </a:ext>
            </a:extLst>
          </p:cNvPr>
          <p:cNvSpPr/>
          <p:nvPr/>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ject 8">
            <a:extLst>
              <a:ext uri="{FF2B5EF4-FFF2-40B4-BE49-F238E27FC236}">
                <a16:creationId xmlns:a16="http://schemas.microsoft.com/office/drawing/2014/main" id="{DC6F6AB5-0D8A-D64C-8F1E-344A0A81C731}"/>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7" name="object 2">
            <a:extLst>
              <a:ext uri="{FF2B5EF4-FFF2-40B4-BE49-F238E27FC236}">
                <a16:creationId xmlns:a16="http://schemas.microsoft.com/office/drawing/2014/main" id="{94E30B25-DBB8-4D48-BCDE-62C9150308C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8" name="object 3">
            <a:extLst>
              <a:ext uri="{FF2B5EF4-FFF2-40B4-BE49-F238E27FC236}">
                <a16:creationId xmlns:a16="http://schemas.microsoft.com/office/drawing/2014/main" id="{2E73A992-261F-DA4D-BC49-D6A88D3019BB}"/>
              </a:ext>
            </a:extLst>
          </p:cNvPr>
          <p:cNvSpPr/>
          <p:nvPr userDrawn="1"/>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098896AC-194D-D844-9CB8-AABFF82644A3}"/>
              </a:ext>
            </a:extLst>
          </p:cNvPr>
          <p:cNvSpPr/>
          <p:nvPr userDrawn="1"/>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8">
            <a:extLst>
              <a:ext uri="{FF2B5EF4-FFF2-40B4-BE49-F238E27FC236}">
                <a16:creationId xmlns:a16="http://schemas.microsoft.com/office/drawing/2014/main" id="{F21BEA12-5F7F-904A-8C2D-D6E9299BF4F5}"/>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1" name="Picture 10" descr="Text&#10;&#10;Description automatically generated">
            <a:extLst>
              <a:ext uri="{FF2B5EF4-FFF2-40B4-BE49-F238E27FC236}">
                <a16:creationId xmlns:a16="http://schemas.microsoft.com/office/drawing/2014/main" id="{B150E9C1-F79B-EF48-9868-F66B79E4C1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04078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A73A0462-D5A9-7244-9A95-E7CFDFD19696}"/>
              </a:ext>
            </a:extLst>
          </p:cNvPr>
          <p:cNvSpPr/>
          <p:nvPr userDrawn="1"/>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8" name="object 3">
            <a:extLst>
              <a:ext uri="{FF2B5EF4-FFF2-40B4-BE49-F238E27FC236}">
                <a16:creationId xmlns:a16="http://schemas.microsoft.com/office/drawing/2014/main" id="{5BCED2B4-9C62-1741-850A-BB0C9F2FF04B}"/>
              </a:ext>
            </a:extLst>
          </p:cNvPr>
          <p:cNvSpPr/>
          <p:nvPr userDrawn="1"/>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1" name="Rectangle 10">
            <a:extLst>
              <a:ext uri="{FF2B5EF4-FFF2-40B4-BE49-F238E27FC236}">
                <a16:creationId xmlns:a16="http://schemas.microsoft.com/office/drawing/2014/main" id="{24363E3A-D571-AB49-937F-6846F4E57CED}"/>
              </a:ext>
            </a:extLst>
          </p:cNvPr>
          <p:cNvSpPr/>
          <p:nvPr userDrawn="1"/>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6C0AAA4A-44AF-9944-84ED-5D784BAD3C43}"/>
              </a:ext>
            </a:extLst>
          </p:cNvPr>
          <p:cNvSpPr/>
          <p:nvPr userDrawn="1"/>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9" name="object 7">
            <a:extLst>
              <a:ext uri="{FF2B5EF4-FFF2-40B4-BE49-F238E27FC236}">
                <a16:creationId xmlns:a16="http://schemas.microsoft.com/office/drawing/2014/main" id="{10FA886B-C26D-C044-A54D-29B866EFF6A2}"/>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userDrawn="1"/>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8" name="object 3">
            <a:extLst>
              <a:ext uri="{FF2B5EF4-FFF2-40B4-BE49-F238E27FC236}">
                <a16:creationId xmlns:a16="http://schemas.microsoft.com/office/drawing/2014/main" id="{BF9809E4-D569-0942-8426-B781571A7513}"/>
              </a:ext>
            </a:extLst>
          </p:cNvPr>
          <p:cNvSpPr/>
          <p:nvPr userDrawn="1"/>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2" name="Rectangle 11">
            <a:extLst>
              <a:ext uri="{FF2B5EF4-FFF2-40B4-BE49-F238E27FC236}">
                <a16:creationId xmlns:a16="http://schemas.microsoft.com/office/drawing/2014/main" id="{8262953E-7482-ED49-9393-5DC021B86151}"/>
              </a:ext>
            </a:extLst>
          </p:cNvPr>
          <p:cNvSpPr/>
          <p:nvPr userDrawn="1"/>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userDrawn="1"/>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6" name="object 3">
            <a:extLst>
              <a:ext uri="{FF2B5EF4-FFF2-40B4-BE49-F238E27FC236}">
                <a16:creationId xmlns:a16="http://schemas.microsoft.com/office/drawing/2014/main" id="{777E45F6-F50A-FE46-B9F2-4463B0E9B4B8}"/>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9" name="object 8">
            <a:extLst>
              <a:ext uri="{FF2B5EF4-FFF2-40B4-BE49-F238E27FC236}">
                <a16:creationId xmlns:a16="http://schemas.microsoft.com/office/drawing/2014/main" id="{D49EE0DB-F39A-804B-889A-B18F8DAC1F6C}"/>
              </a:ext>
            </a:extLst>
          </p:cNvPr>
          <p:cNvSpPr/>
          <p:nvPr userDrawn="1"/>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1" name="object 11">
            <a:extLst>
              <a:ext uri="{FF2B5EF4-FFF2-40B4-BE49-F238E27FC236}">
                <a16:creationId xmlns:a16="http://schemas.microsoft.com/office/drawing/2014/main" id="{451D5CC3-3CB4-EE45-A2B5-6B9BE08536E0}"/>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2" name="object 14">
            <a:extLst>
              <a:ext uri="{FF2B5EF4-FFF2-40B4-BE49-F238E27FC236}">
                <a16:creationId xmlns:a16="http://schemas.microsoft.com/office/drawing/2014/main" id="{E4E8A1A9-4103-BA4F-80AC-8C5AE1920607}"/>
              </a:ext>
            </a:extLst>
          </p:cNvPr>
          <p:cNvSpPr/>
          <p:nvPr userDrawn="1"/>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3656128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Rectangle 2">
            <a:extLst>
              <a:ext uri="{FF2B5EF4-FFF2-40B4-BE49-F238E27FC236}">
                <a16:creationId xmlns:a16="http://schemas.microsoft.com/office/drawing/2014/main" id="{C9FF1148-F945-FF4E-AF98-D1A9453F1A8D}"/>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8E725F9-F0BF-3748-82D7-AA1A33293DB1}"/>
              </a:ext>
            </a:extLst>
          </p:cNvPr>
          <p:cNvCxnSpPr/>
          <p:nvPr userDrawn="1"/>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userDrawn="1"/>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CA04349D-453A-1040-9A20-75C086DE18C7}"/>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E2D56677-588E-824B-9308-AA5CB87AB4F2}"/>
              </a:ext>
            </a:extLst>
          </p:cNvPr>
          <p:cNvSpPr/>
          <p:nvPr userDrawn="1"/>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1" name="object 8">
            <a:extLst>
              <a:ext uri="{FF2B5EF4-FFF2-40B4-BE49-F238E27FC236}">
                <a16:creationId xmlns:a16="http://schemas.microsoft.com/office/drawing/2014/main" id="{AA8CCCE5-0894-F943-978E-226894E4FA0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89118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DDA891A4-40D9-7F45-810F-134BBF20B440}"/>
              </a:ext>
            </a:extLst>
          </p:cNvPr>
          <p:cNvSpPr/>
          <p:nvPr userDrawn="1"/>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2ED6D7-03E1-2C40-B6D0-9A0FBED5FBAC}"/>
              </a:ext>
            </a:extLst>
          </p:cNvPr>
          <p:cNvSpPr/>
          <p:nvPr userDrawn="1"/>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30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A73A0462-D5A9-7244-9A95-E7CFDFD19696}"/>
              </a:ext>
            </a:extLst>
          </p:cNvPr>
          <p:cNvSpPr/>
          <p:nvPr/>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8" name="object 3">
            <a:extLst>
              <a:ext uri="{FF2B5EF4-FFF2-40B4-BE49-F238E27FC236}">
                <a16:creationId xmlns:a16="http://schemas.microsoft.com/office/drawing/2014/main" id="{5BCED2B4-9C62-1741-850A-BB0C9F2FF04B}"/>
              </a:ext>
            </a:extLst>
          </p:cNvPr>
          <p:cNvSpPr/>
          <p:nvPr/>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6" name="object 2">
            <a:extLst>
              <a:ext uri="{FF2B5EF4-FFF2-40B4-BE49-F238E27FC236}">
                <a16:creationId xmlns:a16="http://schemas.microsoft.com/office/drawing/2014/main" id="{3ECD28EB-0F79-8747-979A-E7557DBDECF7}"/>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D6163EE6-1C89-794D-BD00-6AC836FBC555}"/>
              </a:ext>
            </a:extLst>
          </p:cNvPr>
          <p:cNvSpPr/>
          <p:nvPr userDrawn="1"/>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11" name="object 3">
            <a:extLst>
              <a:ext uri="{FF2B5EF4-FFF2-40B4-BE49-F238E27FC236}">
                <a16:creationId xmlns:a16="http://schemas.microsoft.com/office/drawing/2014/main" id="{6994419A-7EB6-4E49-8B48-8826EEB24F32}"/>
              </a:ext>
            </a:extLst>
          </p:cNvPr>
          <p:cNvSpPr/>
          <p:nvPr userDrawn="1"/>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733080A3-0B6D-864E-84BC-2266D602A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423960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userDrawn="1"/>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3" name="object 3">
            <a:extLst>
              <a:ext uri="{FF2B5EF4-FFF2-40B4-BE49-F238E27FC236}">
                <a16:creationId xmlns:a16="http://schemas.microsoft.com/office/drawing/2014/main" id="{D19FF99B-A493-5248-8CF2-202BE703BD7E}"/>
              </a:ext>
            </a:extLst>
          </p:cNvPr>
          <p:cNvSpPr/>
          <p:nvPr userDrawn="1"/>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000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17" name="object 3">
            <a:extLst>
              <a:ext uri="{FF2B5EF4-FFF2-40B4-BE49-F238E27FC236}">
                <a16:creationId xmlns:a16="http://schemas.microsoft.com/office/drawing/2014/main" id="{000A9B5D-C738-6C4A-900D-50F5DC9092FB}"/>
              </a:ext>
            </a:extLst>
          </p:cNvPr>
          <p:cNvSpPr/>
          <p:nvPr userDrawn="1"/>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18" name="object 6">
            <a:extLst>
              <a:ext uri="{FF2B5EF4-FFF2-40B4-BE49-F238E27FC236}">
                <a16:creationId xmlns:a16="http://schemas.microsoft.com/office/drawing/2014/main" id="{90E298CB-7726-8742-87C3-28D77ECEC1EF}"/>
              </a:ext>
            </a:extLst>
          </p:cNvPr>
          <p:cNvSpPr/>
          <p:nvPr userDrawn="1"/>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562272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userDrawn="1"/>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8" name="object 3">
            <a:extLst>
              <a:ext uri="{FF2B5EF4-FFF2-40B4-BE49-F238E27FC236}">
                <a16:creationId xmlns:a16="http://schemas.microsoft.com/office/drawing/2014/main" id="{A132758F-4425-7545-AA9C-C0C03050AB3D}"/>
              </a:ext>
            </a:extLst>
          </p:cNvPr>
          <p:cNvGrpSpPr/>
          <p:nvPr userDrawn="1"/>
        </p:nvGrpSpPr>
        <p:grpSpPr>
          <a:xfrm>
            <a:off x="3038404" y="4587567"/>
            <a:ext cx="666750"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1" name="object 6">
            <a:extLst>
              <a:ext uri="{FF2B5EF4-FFF2-40B4-BE49-F238E27FC236}">
                <a16:creationId xmlns:a16="http://schemas.microsoft.com/office/drawing/2014/main" id="{C0E9ED03-362B-AE45-A9D4-80A5664B74F3}"/>
              </a:ext>
            </a:extLst>
          </p:cNvPr>
          <p:cNvGrpSpPr/>
          <p:nvPr userDrawn="1"/>
        </p:nvGrpSpPr>
        <p:grpSpPr>
          <a:xfrm>
            <a:off x="8810625" y="4587567"/>
            <a:ext cx="666750"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4" name="object 9">
            <a:extLst>
              <a:ext uri="{FF2B5EF4-FFF2-40B4-BE49-F238E27FC236}">
                <a16:creationId xmlns:a16="http://schemas.microsoft.com/office/drawing/2014/main" id="{35D8E979-DA44-704A-9637-262318742B6D}"/>
              </a:ext>
            </a:extLst>
          </p:cNvPr>
          <p:cNvGrpSpPr/>
          <p:nvPr userDrawn="1"/>
        </p:nvGrpSpPr>
        <p:grpSpPr>
          <a:xfrm>
            <a:off x="14582846" y="4587567"/>
            <a:ext cx="666750"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22" name="object 12">
            <a:extLst>
              <a:ext uri="{FF2B5EF4-FFF2-40B4-BE49-F238E27FC236}">
                <a16:creationId xmlns:a16="http://schemas.microsoft.com/office/drawing/2014/main" id="{2638A373-060A-9944-AAC5-0F63BB888D45}"/>
              </a:ext>
            </a:extLst>
          </p:cNvPr>
          <p:cNvSpPr/>
          <p:nvPr userDrawn="1"/>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23" name="object 15">
            <a:extLst>
              <a:ext uri="{FF2B5EF4-FFF2-40B4-BE49-F238E27FC236}">
                <a16:creationId xmlns:a16="http://schemas.microsoft.com/office/drawing/2014/main" id="{E23A0DA2-3DD8-2B4E-B329-78C066EE20B4}"/>
              </a:ext>
            </a:extLst>
          </p:cNvPr>
          <p:cNvSpPr/>
          <p:nvPr userDrawn="1"/>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4" name="object 16">
            <a:extLst>
              <a:ext uri="{FF2B5EF4-FFF2-40B4-BE49-F238E27FC236}">
                <a16:creationId xmlns:a16="http://schemas.microsoft.com/office/drawing/2014/main" id="{ACF01AE1-8375-6D49-87BF-2EB8449048FE}"/>
              </a:ext>
            </a:extLst>
          </p:cNvPr>
          <p:cNvSpPr/>
          <p:nvPr userDrawn="1"/>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5" name="object 17">
            <a:extLst>
              <a:ext uri="{FF2B5EF4-FFF2-40B4-BE49-F238E27FC236}">
                <a16:creationId xmlns:a16="http://schemas.microsoft.com/office/drawing/2014/main" id="{F6AC63CF-ED64-3C48-A8F8-E5A12C28CB82}"/>
              </a:ext>
            </a:extLst>
          </p:cNvPr>
          <p:cNvSpPr/>
          <p:nvPr userDrawn="1"/>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26" name="object 18">
            <a:extLst>
              <a:ext uri="{FF2B5EF4-FFF2-40B4-BE49-F238E27FC236}">
                <a16:creationId xmlns:a16="http://schemas.microsoft.com/office/drawing/2014/main" id="{627688F9-A97E-2E45-845E-D660F6710D04}"/>
              </a:ext>
            </a:extLst>
          </p:cNvPr>
          <p:cNvSpPr/>
          <p:nvPr userDrawn="1"/>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27" name="object 8">
            <a:extLst>
              <a:ext uri="{FF2B5EF4-FFF2-40B4-BE49-F238E27FC236}">
                <a16:creationId xmlns:a16="http://schemas.microsoft.com/office/drawing/2014/main" id="{CF98B535-BC65-2A46-BF33-96B9095827FB}"/>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74405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31" name="object 3">
            <a:extLst>
              <a:ext uri="{FF2B5EF4-FFF2-40B4-BE49-F238E27FC236}">
                <a16:creationId xmlns:a16="http://schemas.microsoft.com/office/drawing/2014/main" id="{A583057E-1627-9240-84E7-0B987F4FC3D9}"/>
              </a:ext>
            </a:extLst>
          </p:cNvPr>
          <p:cNvSpPr/>
          <p:nvPr userDrawn="1"/>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ACAE0A01-F7E8-C549-A4ED-323A8B314E76}"/>
              </a:ext>
            </a:extLst>
          </p:cNvPr>
          <p:cNvSpPr/>
          <p:nvPr userDrawn="1"/>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ject 8">
            <a:extLst>
              <a:ext uri="{FF2B5EF4-FFF2-40B4-BE49-F238E27FC236}">
                <a16:creationId xmlns:a16="http://schemas.microsoft.com/office/drawing/2014/main" id="{DC6F6AB5-0D8A-D64C-8F1E-344A0A81C731}"/>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54591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1" name="Rectangle 10">
            <a:extLst>
              <a:ext uri="{FF2B5EF4-FFF2-40B4-BE49-F238E27FC236}">
                <a16:creationId xmlns:a16="http://schemas.microsoft.com/office/drawing/2014/main" id="{24363E3A-D571-AB49-937F-6846F4E57CED}"/>
              </a:ext>
            </a:extLst>
          </p:cNvPr>
          <p:cNvSpPr/>
          <p:nvPr/>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6C0AAA4A-44AF-9944-84ED-5D784BAD3C43}"/>
              </a:ext>
            </a:extLst>
          </p:cNvPr>
          <p:cNvSpPr/>
          <p:nvPr/>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6" name="object 2">
            <a:extLst>
              <a:ext uri="{FF2B5EF4-FFF2-40B4-BE49-F238E27FC236}">
                <a16:creationId xmlns:a16="http://schemas.microsoft.com/office/drawing/2014/main" id="{924A8C80-5124-004E-872E-26C3D570BD3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7" name="Rectangle 6">
            <a:extLst>
              <a:ext uri="{FF2B5EF4-FFF2-40B4-BE49-F238E27FC236}">
                <a16:creationId xmlns:a16="http://schemas.microsoft.com/office/drawing/2014/main" id="{6311FE06-B9F2-F34D-8614-5B2981614BF0}"/>
              </a:ext>
            </a:extLst>
          </p:cNvPr>
          <p:cNvSpPr/>
          <p:nvPr userDrawn="1"/>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FA8297E2-E885-774F-A472-C438097E4798}"/>
              </a:ext>
            </a:extLst>
          </p:cNvPr>
          <p:cNvSpPr/>
          <p:nvPr userDrawn="1"/>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D3789C7D-FD8A-5547-A5B3-EA68D5CC49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362544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9" name="object 7">
            <a:extLst>
              <a:ext uri="{FF2B5EF4-FFF2-40B4-BE49-F238E27FC236}">
                <a16:creationId xmlns:a16="http://schemas.microsoft.com/office/drawing/2014/main" id="{10FA886B-C26D-C044-A54D-29B866EFF6A2}"/>
              </a:ext>
            </a:extLst>
          </p:cNvPr>
          <p:cNvSpPr txBox="1"/>
          <p:nvPr/>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8" name="object 3">
            <a:extLst>
              <a:ext uri="{FF2B5EF4-FFF2-40B4-BE49-F238E27FC236}">
                <a16:creationId xmlns:a16="http://schemas.microsoft.com/office/drawing/2014/main" id="{BF9809E4-D569-0942-8426-B781571A7513}"/>
              </a:ext>
            </a:extLst>
          </p:cNvPr>
          <p:cNvSpPr/>
          <p:nvPr/>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2" name="Rectangle 11">
            <a:extLst>
              <a:ext uri="{FF2B5EF4-FFF2-40B4-BE49-F238E27FC236}">
                <a16:creationId xmlns:a16="http://schemas.microsoft.com/office/drawing/2014/main" id="{8262953E-7482-ED49-9393-5DC021B86151}"/>
              </a:ext>
            </a:extLst>
          </p:cNvPr>
          <p:cNvSpPr/>
          <p:nvPr/>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2">
            <a:extLst>
              <a:ext uri="{FF2B5EF4-FFF2-40B4-BE49-F238E27FC236}">
                <a16:creationId xmlns:a16="http://schemas.microsoft.com/office/drawing/2014/main" id="{187AB533-37DA-3345-AFEB-DD582EB9E546}"/>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13" name="object 7">
            <a:extLst>
              <a:ext uri="{FF2B5EF4-FFF2-40B4-BE49-F238E27FC236}">
                <a16:creationId xmlns:a16="http://schemas.microsoft.com/office/drawing/2014/main" id="{F9230B3D-3D5A-094D-A994-BA7DCCDE8ABA}"/>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4" name="object 9">
            <a:extLst>
              <a:ext uri="{FF2B5EF4-FFF2-40B4-BE49-F238E27FC236}">
                <a16:creationId xmlns:a16="http://schemas.microsoft.com/office/drawing/2014/main" id="{712A1C3F-65CC-214B-AFA4-ABC6F6C21954}"/>
              </a:ext>
            </a:extLst>
          </p:cNvPr>
          <p:cNvSpPr/>
          <p:nvPr userDrawn="1"/>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09A1CFA1-4487-484B-8B4B-250A30DFFC48}"/>
              </a:ext>
            </a:extLst>
          </p:cNvPr>
          <p:cNvSpPr/>
          <p:nvPr userDrawn="1"/>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6" name="Rectangle 15">
            <a:extLst>
              <a:ext uri="{FF2B5EF4-FFF2-40B4-BE49-F238E27FC236}">
                <a16:creationId xmlns:a16="http://schemas.microsoft.com/office/drawing/2014/main" id="{8600C04F-60A7-E945-9CC1-D45002FB6362}"/>
              </a:ext>
            </a:extLst>
          </p:cNvPr>
          <p:cNvSpPr/>
          <p:nvPr userDrawn="1"/>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4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6" name="object 3">
            <a:extLst>
              <a:ext uri="{FF2B5EF4-FFF2-40B4-BE49-F238E27FC236}">
                <a16:creationId xmlns:a16="http://schemas.microsoft.com/office/drawing/2014/main" id="{777E45F6-F50A-FE46-B9F2-4463B0E9B4B8}"/>
              </a:ext>
            </a:extLst>
          </p:cNvPr>
          <p:cNvSpPr/>
          <p:nvPr/>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9" name="object 8">
            <a:extLst>
              <a:ext uri="{FF2B5EF4-FFF2-40B4-BE49-F238E27FC236}">
                <a16:creationId xmlns:a16="http://schemas.microsoft.com/office/drawing/2014/main" id="{D49EE0DB-F39A-804B-889A-B18F8DAC1F6C}"/>
              </a:ext>
            </a:extLst>
          </p:cNvPr>
          <p:cNvSpPr/>
          <p:nvPr/>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1" name="object 11">
            <a:extLst>
              <a:ext uri="{FF2B5EF4-FFF2-40B4-BE49-F238E27FC236}">
                <a16:creationId xmlns:a16="http://schemas.microsoft.com/office/drawing/2014/main" id="{451D5CC3-3CB4-EE45-A2B5-6B9BE08536E0}"/>
              </a:ext>
            </a:extLst>
          </p:cNvPr>
          <p:cNvSpPr/>
          <p:nvPr/>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2" name="object 14">
            <a:extLst>
              <a:ext uri="{FF2B5EF4-FFF2-40B4-BE49-F238E27FC236}">
                <a16:creationId xmlns:a16="http://schemas.microsoft.com/office/drawing/2014/main" id="{E4E8A1A9-4103-BA4F-80AC-8C5AE1920607}"/>
              </a:ext>
            </a:extLst>
          </p:cNvPr>
          <p:cNvSpPr/>
          <p:nvPr/>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44A73784-3A6C-B741-BF0B-CA2263B0E23F}"/>
              </a:ext>
            </a:extLst>
          </p:cNvPr>
          <p:cNvSpPr/>
          <p:nvPr userDrawn="1"/>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10" name="object 3">
            <a:extLst>
              <a:ext uri="{FF2B5EF4-FFF2-40B4-BE49-F238E27FC236}">
                <a16:creationId xmlns:a16="http://schemas.microsoft.com/office/drawing/2014/main" id="{08140409-F891-1C46-8D04-F454BC4B148B}"/>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13" name="object 8">
            <a:extLst>
              <a:ext uri="{FF2B5EF4-FFF2-40B4-BE49-F238E27FC236}">
                <a16:creationId xmlns:a16="http://schemas.microsoft.com/office/drawing/2014/main" id="{0FA04447-C68B-5549-8797-C53D029DA86B}"/>
              </a:ext>
            </a:extLst>
          </p:cNvPr>
          <p:cNvSpPr/>
          <p:nvPr userDrawn="1"/>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4" name="object 11">
            <a:extLst>
              <a:ext uri="{FF2B5EF4-FFF2-40B4-BE49-F238E27FC236}">
                <a16:creationId xmlns:a16="http://schemas.microsoft.com/office/drawing/2014/main" id="{DEABB5FC-CE4A-584E-B9C9-E75A8CAB7FC1}"/>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5" name="object 14">
            <a:extLst>
              <a:ext uri="{FF2B5EF4-FFF2-40B4-BE49-F238E27FC236}">
                <a16:creationId xmlns:a16="http://schemas.microsoft.com/office/drawing/2014/main" id="{65E1F3E4-F716-6F48-BF5A-ECB48B37C63C}"/>
              </a:ext>
            </a:extLst>
          </p:cNvPr>
          <p:cNvSpPr/>
          <p:nvPr userDrawn="1"/>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16" name="Picture 15" descr="Text&#10;&#10;Description automatically generated">
            <a:extLst>
              <a:ext uri="{FF2B5EF4-FFF2-40B4-BE49-F238E27FC236}">
                <a16:creationId xmlns:a16="http://schemas.microsoft.com/office/drawing/2014/main" id="{029FD5AB-3709-0248-8B3C-6FF37F48F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0855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Rectangle 2">
            <a:extLst>
              <a:ext uri="{FF2B5EF4-FFF2-40B4-BE49-F238E27FC236}">
                <a16:creationId xmlns:a16="http://schemas.microsoft.com/office/drawing/2014/main" id="{C9FF1148-F945-FF4E-AF98-D1A9453F1A8D}"/>
              </a:ext>
            </a:extLst>
          </p:cNvPr>
          <p:cNvSpPr/>
          <p:nvPr/>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8E725F9-F0BF-3748-82D7-AA1A33293DB1}"/>
              </a:ext>
            </a:extLst>
          </p:cNvPr>
          <p:cNvCxnSpPr/>
          <p:nvPr/>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9" name="object 2">
            <a:extLst>
              <a:ext uri="{FF2B5EF4-FFF2-40B4-BE49-F238E27FC236}">
                <a16:creationId xmlns:a16="http://schemas.microsoft.com/office/drawing/2014/main" id="{ADAD76C5-A92A-0044-A602-C4A517AE0D52}"/>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BC294926-39EA-C742-BE99-DA70411F02FE}"/>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AC1AD98-7AC6-7D41-A44A-16E754267BB9}"/>
              </a:ext>
            </a:extLst>
          </p:cNvPr>
          <p:cNvCxnSpPr/>
          <p:nvPr userDrawn="1"/>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F8F1FE7-9C27-D642-80CE-B56E0330C33B}"/>
              </a:ext>
            </a:extLst>
          </p:cNvPr>
          <p:cNvCxnSpPr/>
          <p:nvPr userDrawn="1"/>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13" name="Picture 12" descr="Text&#10;&#10;Description automatically generated">
            <a:extLst>
              <a:ext uri="{FF2B5EF4-FFF2-40B4-BE49-F238E27FC236}">
                <a16:creationId xmlns:a16="http://schemas.microsoft.com/office/drawing/2014/main" id="{7DE4D85A-4E83-CA4B-BEDE-B4638E2EE3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4" name="object 8">
            <a:extLst>
              <a:ext uri="{FF2B5EF4-FFF2-40B4-BE49-F238E27FC236}">
                <a16:creationId xmlns:a16="http://schemas.microsoft.com/office/drawing/2014/main" id="{3F7E210B-03E6-4C46-AA7F-420B8F02418E}"/>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85824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CA04349D-453A-1040-9A20-75C086DE18C7}"/>
              </a:ext>
            </a:extLst>
          </p:cNvPr>
          <p:cNvSpPr/>
          <p:nvPr/>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E2D56677-588E-824B-9308-AA5CB87AB4F2}"/>
              </a:ext>
            </a:extLst>
          </p:cNvPr>
          <p:cNvSpPr/>
          <p:nvPr/>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1" name="object 8">
            <a:extLst>
              <a:ext uri="{FF2B5EF4-FFF2-40B4-BE49-F238E27FC236}">
                <a16:creationId xmlns:a16="http://schemas.microsoft.com/office/drawing/2014/main" id="{AA8CCCE5-0894-F943-978E-226894E4FA00}"/>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A8E06A3A-DD23-044C-AC42-058D4D7FF17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3" name="Rectangle 12">
            <a:extLst>
              <a:ext uri="{FF2B5EF4-FFF2-40B4-BE49-F238E27FC236}">
                <a16:creationId xmlns:a16="http://schemas.microsoft.com/office/drawing/2014/main" id="{09216D4A-9389-9048-8349-A9B36CDC6D08}"/>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5">
            <a:extLst>
              <a:ext uri="{FF2B5EF4-FFF2-40B4-BE49-F238E27FC236}">
                <a16:creationId xmlns:a16="http://schemas.microsoft.com/office/drawing/2014/main" id="{F62117A2-B7DD-3B49-8DF2-75EE5034E5CC}"/>
              </a:ext>
            </a:extLst>
          </p:cNvPr>
          <p:cNvSpPr/>
          <p:nvPr userDrawn="1"/>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5" name="object 8">
            <a:extLst>
              <a:ext uri="{FF2B5EF4-FFF2-40B4-BE49-F238E27FC236}">
                <a16:creationId xmlns:a16="http://schemas.microsoft.com/office/drawing/2014/main" id="{58DCC711-3911-EE47-A597-2AAA6DFDADEA}"/>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6" name="Picture 15" descr="Text&#10;&#10;Description automatically generated">
            <a:extLst>
              <a:ext uri="{FF2B5EF4-FFF2-40B4-BE49-F238E27FC236}">
                <a16:creationId xmlns:a16="http://schemas.microsoft.com/office/drawing/2014/main" id="{953EE16E-B2F4-9847-80DC-F038C61DCE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46502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DDA891A4-40D9-7F45-810F-134BBF20B440}"/>
              </a:ext>
            </a:extLst>
          </p:cNvPr>
          <p:cNvSpPr/>
          <p:nvPr/>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2ED6D7-03E1-2C40-B6D0-9A0FBED5FBAC}"/>
              </a:ext>
            </a:extLst>
          </p:cNvPr>
          <p:cNvSpPr/>
          <p:nvPr/>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
            <a:extLst>
              <a:ext uri="{FF2B5EF4-FFF2-40B4-BE49-F238E27FC236}">
                <a16:creationId xmlns:a16="http://schemas.microsoft.com/office/drawing/2014/main" id="{2090BEFC-6F70-674A-BDBB-2C42F98F027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6" name="Rectangle 5">
            <a:extLst>
              <a:ext uri="{FF2B5EF4-FFF2-40B4-BE49-F238E27FC236}">
                <a16:creationId xmlns:a16="http://schemas.microsoft.com/office/drawing/2014/main" id="{ABA74B01-00DD-7F40-A2B5-EA6D4282CD05}"/>
              </a:ext>
            </a:extLst>
          </p:cNvPr>
          <p:cNvSpPr/>
          <p:nvPr userDrawn="1"/>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1723D4-1ECA-5A47-819D-DBE7B590E338}"/>
              </a:ext>
            </a:extLst>
          </p:cNvPr>
          <p:cNvSpPr/>
          <p:nvPr userDrawn="1"/>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19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3" name="object 3">
            <a:extLst>
              <a:ext uri="{FF2B5EF4-FFF2-40B4-BE49-F238E27FC236}">
                <a16:creationId xmlns:a16="http://schemas.microsoft.com/office/drawing/2014/main" id="{D19FF99B-A493-5248-8CF2-202BE703BD7E}"/>
              </a:ext>
            </a:extLst>
          </p:cNvPr>
          <p:cNvSpPr/>
          <p:nvPr/>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0906695D-65B3-FC43-A08D-C6D6BE7775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9" name="object 2">
            <a:extLst>
              <a:ext uri="{FF2B5EF4-FFF2-40B4-BE49-F238E27FC236}">
                <a16:creationId xmlns:a16="http://schemas.microsoft.com/office/drawing/2014/main" id="{B08C790B-6510-3F47-9AC2-E90D28EE7B5B}"/>
              </a:ext>
            </a:extLst>
          </p:cNvPr>
          <p:cNvSpPr/>
          <p:nvPr userDrawn="1"/>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0" name="object 3">
            <a:extLst>
              <a:ext uri="{FF2B5EF4-FFF2-40B4-BE49-F238E27FC236}">
                <a16:creationId xmlns:a16="http://schemas.microsoft.com/office/drawing/2014/main" id="{BFB7F85A-39B9-0942-8C2D-B3106E4C176B}"/>
              </a:ext>
            </a:extLst>
          </p:cNvPr>
          <p:cNvSpPr/>
          <p:nvPr userDrawn="1"/>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1" name="Picture 10" descr="Text&#10;&#10;Description automatically generated">
            <a:extLst>
              <a:ext uri="{FF2B5EF4-FFF2-40B4-BE49-F238E27FC236}">
                <a16:creationId xmlns:a16="http://schemas.microsoft.com/office/drawing/2014/main" id="{412D66E2-0782-8549-9A5B-E72C595422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2" name="object 8">
            <a:extLst>
              <a:ext uri="{FF2B5EF4-FFF2-40B4-BE49-F238E27FC236}">
                <a16:creationId xmlns:a16="http://schemas.microsoft.com/office/drawing/2014/main" id="{8D35E50F-0968-0F4F-A352-2A8A713D840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04776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9192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2" r:id="rId13"/>
    <p:sldLayoutId id="2147483663" r:id="rId14"/>
    <p:sldLayoutId id="2147483661" r:id="rId15"/>
    <p:sldLayoutId id="2147483666" r:id="rId16"/>
    <p:sldLayoutId id="2147483664" r:id="rId17"/>
    <p:sldLayoutId id="2147483670" r:id="rId18"/>
    <p:sldLayoutId id="2147483667" r:id="rId19"/>
    <p:sldLayoutId id="2147483668" r:id="rId20"/>
    <p:sldLayoutId id="2147483669" r:id="rId21"/>
    <p:sldLayoutId id="2147483671" r:id="rId22"/>
    <p:sldLayoutId id="2147483672" r:id="rId23"/>
  </p:sldLayoutIdLst>
  <p:txStyles>
    <p:titleStyle>
      <a:lvl1pPr eaLnBrk="1" hangingPunct="1">
        <a:defRPr b="0" i="0">
          <a:latin typeface="Calibri" panose="020F0502020204030204" pitchFamily="34" charset="0"/>
          <a:ea typeface="+mj-ea"/>
          <a:cs typeface="Calibri" panose="020F0502020204030204" pitchFamily="34" charset="0"/>
        </a:defRPr>
      </a:lvl1pPr>
    </p:titleStyle>
    <p:bodyStyle>
      <a:lvl1pPr marL="0" eaLnBrk="1" hangingPunct="1">
        <a:defRPr b="0" i="0">
          <a:latin typeface="Calibri" panose="020F0502020204030204" pitchFamily="34" charset="0"/>
          <a:ea typeface="+mn-ea"/>
          <a:cs typeface="Calibri" panose="020F050202020403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youtube.com/watch?v=uGkbreu169Q" TargetMode="External"/><Relationship Id="rId4" Type="http://schemas.openxmlformats.org/officeDocument/2006/relationships/hyperlink" Target="https://www.youtube.com/watch?v=kBndCXS8KL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776538"/>
            <a:ext cx="15201900" cy="3033712"/>
          </a:xfrm>
          <a:prstGeom prst="rect">
            <a:avLst/>
          </a:prstGeom>
        </p:spPr>
        <p:txBody>
          <a:bodyPr vert="horz" wrap="square" lIns="0" tIns="1653154" rIns="0" bIns="0" rtlCol="0">
            <a:noAutofit/>
          </a:bodyPr>
          <a:lstStyle/>
          <a:p>
            <a:pPr algn="ctr">
              <a:lnSpc>
                <a:spcPts val="10580"/>
              </a:lnSpc>
              <a:spcBef>
                <a:spcPts val="6634"/>
              </a:spcBef>
            </a:pPr>
            <a:r>
              <a:rPr lang="en-US" sz="10150" dirty="0">
                <a:solidFill>
                  <a:srgbClr val="FFFFFF"/>
                </a:solidFill>
              </a:rPr>
              <a:t>Asthma in School</a:t>
            </a:r>
            <a:endParaRPr sz="10150" dirty="0"/>
          </a:p>
        </p:txBody>
      </p:sp>
      <p:sp>
        <p:nvSpPr>
          <p:cNvPr id="6" name="object 6"/>
          <p:cNvSpPr txBox="1">
            <a:spLocks noGrp="1"/>
          </p:cNvSpPr>
          <p:nvPr>
            <p:ph type="title" idx="4294967295"/>
          </p:nvPr>
        </p:nvSpPr>
        <p:spPr>
          <a:xfrm>
            <a:off x="4899025" y="6211888"/>
            <a:ext cx="8489950" cy="482600"/>
          </a:xfrm>
          <a:prstGeom prst="rect">
            <a:avLst/>
          </a:prstGeom>
        </p:spPr>
        <p:txBody>
          <a:bodyPr vert="horz" wrap="square" lIns="0" tIns="12700" rIns="0" bIns="0" rtlCol="0">
            <a:noAutofit/>
          </a:bodyPr>
          <a:lstStyle/>
          <a:p>
            <a:pPr marL="12700" algn="ctr">
              <a:lnSpc>
                <a:spcPct val="100000"/>
              </a:lnSpc>
              <a:spcBef>
                <a:spcPts val="100"/>
              </a:spcBef>
              <a:tabLst>
                <a:tab pos="1715135" algn="l"/>
                <a:tab pos="2174240" algn="l"/>
                <a:tab pos="4725670" algn="l"/>
              </a:tabLst>
            </a:pPr>
            <a:r>
              <a:rPr lang="en-US" sz="3000" dirty="0">
                <a:solidFill>
                  <a:schemeClr val="bg1"/>
                </a:solidFill>
              </a:rPr>
              <a:t>THE UNIVERSITY OF ARIZONA – Pediatric Pulmonary</a:t>
            </a:r>
            <a:endParaRPr sz="30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2">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dirty="0"/>
          </a:p>
        </p:txBody>
      </p:sp>
      <p:sp>
        <p:nvSpPr>
          <p:cNvPr id="5" name="object 5"/>
          <p:cNvSpPr txBox="1"/>
          <p:nvPr/>
        </p:nvSpPr>
        <p:spPr>
          <a:xfrm>
            <a:off x="5211858" y="1639025"/>
            <a:ext cx="6980142" cy="83747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Perfumes and Strong Odors </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6705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Allergen Mitigation</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2DFAE637-2DF3-C661-72D8-4FEC825EF18B}"/>
              </a:ext>
            </a:extLst>
          </p:cNvPr>
          <p:cNvSpPr txBox="1"/>
          <p:nvPr/>
        </p:nvSpPr>
        <p:spPr>
          <a:xfrm>
            <a:off x="3305754" y="3066846"/>
            <a:ext cx="9144000" cy="2708434"/>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Avoid wearing or using scented things in the classroom </a:t>
            </a:r>
          </a:p>
          <a:p>
            <a:pPr marL="457200" indent="-457200" rtl="0" fontAlgn="base">
              <a:spcBef>
                <a:spcPts val="0"/>
              </a:spcBef>
              <a:spcAft>
                <a:spcPts val="120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Use perfume free cleaning products </a:t>
            </a:r>
          </a:p>
          <a:p>
            <a:pPr marL="457200" indent="-457200" rtl="0" fontAlgn="base">
              <a:spcBef>
                <a:spcPts val="0"/>
              </a:spcBef>
              <a:spcAft>
                <a:spcPts val="120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Be sure cleaning products with a strong odor are sealed tightly </a:t>
            </a:r>
          </a:p>
        </p:txBody>
      </p:sp>
      <p:pic>
        <p:nvPicPr>
          <p:cNvPr id="12290" name="Picture 2">
            <a:extLst>
              <a:ext uri="{FF2B5EF4-FFF2-40B4-BE49-F238E27FC236}">
                <a16:creationId xmlns:a16="http://schemas.microsoft.com/office/drawing/2014/main" id="{1F282228-B12A-52C2-264F-5B473D155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992" y="5679631"/>
            <a:ext cx="6939643"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C1773917-AA1C-026F-61B1-D3AA8D186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734" y="6092538"/>
            <a:ext cx="4019756" cy="342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4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dirty="0"/>
          </a:p>
        </p:txBody>
      </p:sp>
      <p:sp>
        <p:nvSpPr>
          <p:cNvPr id="5" name="object 5"/>
          <p:cNvSpPr txBox="1"/>
          <p:nvPr/>
        </p:nvSpPr>
        <p:spPr>
          <a:xfrm>
            <a:off x="5211858" y="1639025"/>
            <a:ext cx="6980142" cy="83747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Air Pollution </a:t>
            </a:r>
            <a:endParaRPr lang="en-US"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6705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Allergen Mitigation</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7" name="TextBox 6">
            <a:extLst>
              <a:ext uri="{FF2B5EF4-FFF2-40B4-BE49-F238E27FC236}">
                <a16:creationId xmlns:a16="http://schemas.microsoft.com/office/drawing/2014/main" id="{CFE8C900-3ACB-8D9E-9132-A47B5406A17C}"/>
              </a:ext>
            </a:extLst>
          </p:cNvPr>
          <p:cNvSpPr txBox="1"/>
          <p:nvPr/>
        </p:nvSpPr>
        <p:spPr>
          <a:xfrm>
            <a:off x="3429000" y="7429500"/>
            <a:ext cx="13715999" cy="1384995"/>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airnow.gov </a:t>
            </a:r>
          </a:p>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if orange or above stay indoors, keep windows close, and turn on AC if possible </a:t>
            </a:r>
          </a:p>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Adopting the Environmental Protection Agency’s Air Quality Flag Program</a:t>
            </a:r>
          </a:p>
        </p:txBody>
      </p:sp>
      <p:pic>
        <p:nvPicPr>
          <p:cNvPr id="5122" name="Picture 2">
            <a:extLst>
              <a:ext uri="{FF2B5EF4-FFF2-40B4-BE49-F238E27FC236}">
                <a16:creationId xmlns:a16="http://schemas.microsoft.com/office/drawing/2014/main" id="{38DE1D8A-702D-A43B-566B-9CE7EAAAA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899" y="3117922"/>
            <a:ext cx="7696200" cy="395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25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639025"/>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Exercise</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7848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Allergen Mitigation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8" name="TextBox 7">
            <a:extLst>
              <a:ext uri="{FF2B5EF4-FFF2-40B4-BE49-F238E27FC236}">
                <a16:creationId xmlns:a16="http://schemas.microsoft.com/office/drawing/2014/main" id="{5C2EA290-F6F0-A2EC-3CB4-5609E4F6E592}"/>
              </a:ext>
            </a:extLst>
          </p:cNvPr>
          <p:cNvSpPr txBox="1"/>
          <p:nvPr/>
        </p:nvSpPr>
        <p:spPr>
          <a:xfrm>
            <a:off x="3289712" y="3210074"/>
            <a:ext cx="9144000" cy="4462760"/>
          </a:xfrm>
          <a:prstGeom prst="rect">
            <a:avLst/>
          </a:prstGeom>
          <a:noFill/>
        </p:spPr>
        <p:txBody>
          <a:bodyPr wrap="square">
            <a:spAutoFit/>
          </a:bodyPr>
          <a:lstStyle/>
          <a:p>
            <a:pPr marL="457200" indent="-457200">
              <a:buFont typeface="Arial" panose="020B0604020202020204" pitchFamily="34" charset="0"/>
              <a:buChar char="•"/>
            </a:pPr>
            <a:r>
              <a:rPr lang="en-US" sz="3200" dirty="0">
                <a:solidFill>
                  <a:srgbClr val="0C234B"/>
                </a:solidFill>
                <a:latin typeface="Arial" panose="020B0604020202020204" pitchFamily="34" charset="0"/>
                <a:cs typeface="Arial" panose="020B0604020202020204" pitchFamily="34" charset="0"/>
              </a:rPr>
              <a:t>Warmup and cool downs </a:t>
            </a:r>
          </a:p>
          <a:p>
            <a:pPr marL="457200" indent="-457200">
              <a:buFont typeface="Arial" panose="020B0604020202020204" pitchFamily="34" charset="0"/>
              <a:buChar char="•"/>
            </a:pPr>
            <a:r>
              <a:rPr lang="en-US" sz="3200" dirty="0">
                <a:solidFill>
                  <a:srgbClr val="0C234B"/>
                </a:solidFill>
                <a:latin typeface="Arial" panose="020B0604020202020204" pitchFamily="34" charset="0"/>
                <a:cs typeface="Arial" panose="020B0604020202020204" pitchFamily="34" charset="0"/>
              </a:rPr>
              <a:t>Pre-treatment for exercise</a:t>
            </a:r>
          </a:p>
          <a:p>
            <a:pPr marL="457200" indent="-457200">
              <a:buFont typeface="Arial" panose="020B0604020202020204" pitchFamily="34" charset="0"/>
              <a:buChar char="•"/>
            </a:pPr>
            <a:r>
              <a:rPr lang="en-US" sz="3200" dirty="0">
                <a:solidFill>
                  <a:srgbClr val="0C234B"/>
                </a:solidFill>
                <a:latin typeface="Arial" panose="020B0604020202020204" pitchFamily="34" charset="0"/>
                <a:cs typeface="Arial" panose="020B0604020202020204" pitchFamily="34" charset="0"/>
              </a:rPr>
              <a:t>Should be able to exercise if under control</a:t>
            </a:r>
          </a:p>
          <a:p>
            <a:pPr marL="457200" indent="-457200">
              <a:buFont typeface="Arial" panose="020B0604020202020204" pitchFamily="34" charset="0"/>
              <a:buChar char="•"/>
            </a:pPr>
            <a:r>
              <a:rPr lang="en-US" sz="3200" dirty="0">
                <a:solidFill>
                  <a:srgbClr val="0C234B"/>
                </a:solidFill>
                <a:latin typeface="Arial" panose="020B0604020202020204" pitchFamily="34" charset="0"/>
                <a:cs typeface="Arial" panose="020B0604020202020204" pitchFamily="34" charset="0"/>
              </a:rPr>
              <a:t>Using rest periods and lower intensity when the student is in the yellow zone </a:t>
            </a:r>
          </a:p>
          <a:p>
            <a:pPr marL="457200" indent="-457200">
              <a:buFont typeface="Arial" panose="020B0604020202020204" pitchFamily="34" charset="0"/>
              <a:buChar char="•"/>
            </a:pPr>
            <a:r>
              <a:rPr lang="en-US" sz="3200" dirty="0">
                <a:solidFill>
                  <a:srgbClr val="0C234B"/>
                </a:solidFill>
                <a:latin typeface="Arial" panose="020B0604020202020204" pitchFamily="34" charset="0"/>
                <a:cs typeface="Arial" panose="020B0604020202020204" pitchFamily="34" charset="0"/>
              </a:rPr>
              <a:t>Stop activity in the red zone</a:t>
            </a:r>
          </a:p>
          <a:p>
            <a:pPr marL="457200" indent="-457200">
              <a:buFont typeface="Arial" panose="020B0604020202020204" pitchFamily="34" charset="0"/>
              <a:buChar char="•"/>
            </a:pPr>
            <a:r>
              <a:rPr lang="en-US" sz="3200" dirty="0">
                <a:solidFill>
                  <a:srgbClr val="0C234B"/>
                </a:solidFill>
                <a:latin typeface="Arial" panose="020B0604020202020204" pitchFamily="34" charset="0"/>
                <a:cs typeface="Arial" panose="020B0604020202020204" pitchFamily="34" charset="0"/>
              </a:rPr>
              <a:t>Being sure the student has quick access to their inhaler </a:t>
            </a:r>
          </a:p>
          <a:p>
            <a:endParaRPr lang="en-US" sz="2800" dirty="0"/>
          </a:p>
        </p:txBody>
      </p:sp>
      <p:pic>
        <p:nvPicPr>
          <p:cNvPr id="4098" name="Picture 2">
            <a:extLst>
              <a:ext uri="{FF2B5EF4-FFF2-40B4-BE49-F238E27FC236}">
                <a16:creationId xmlns:a16="http://schemas.microsoft.com/office/drawing/2014/main" id="{4D77C8AF-4069-235F-DA35-9AA1E082F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4468" y="3927039"/>
            <a:ext cx="5016758" cy="335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9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639025"/>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Pets</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72390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Allergen Mitigation </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6C67690D-3054-32A9-9380-4B9B544E42F3}"/>
              </a:ext>
            </a:extLst>
          </p:cNvPr>
          <p:cNvSpPr txBox="1"/>
          <p:nvPr/>
        </p:nvSpPr>
        <p:spPr>
          <a:xfrm>
            <a:off x="3770099" y="3246332"/>
            <a:ext cx="11125200" cy="2554545"/>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cs typeface="Arial" panose="020B0604020202020204" pitchFamily="34" charset="0"/>
              </a:rPr>
              <a:t>Store personal items like backpack and jackets separately </a:t>
            </a:r>
            <a:endParaRPr lang="en-US" sz="3200" b="0" dirty="0">
              <a:effectLst/>
              <a:latin typeface="Arial" panose="020B0604020202020204" pitchFamily="34" charset="0"/>
              <a:cs typeface="Arial" panose="020B0604020202020204" pitchFamily="34" charset="0"/>
            </a:endParaRPr>
          </a:p>
          <a:p>
            <a:pPr marL="457200" indent="-457200" rtl="0" fontAlgn="base">
              <a:spcBef>
                <a:spcPts val="0"/>
              </a:spcBef>
              <a:spcAft>
                <a:spcPts val="0"/>
              </a:spcAft>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S</a:t>
            </a:r>
            <a:r>
              <a:rPr lang="en-US" sz="3200" b="0" i="0" u="none" strike="noStrike" dirty="0">
                <a:solidFill>
                  <a:srgbClr val="000000"/>
                </a:solidFill>
                <a:effectLst/>
                <a:latin typeface="Arial" panose="020B0604020202020204" pitchFamily="34" charset="0"/>
                <a:cs typeface="Arial" panose="020B0604020202020204" pitchFamily="34" charset="0"/>
              </a:rPr>
              <a:t>it pet allergy children away from those that have pets </a:t>
            </a:r>
          </a:p>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cs typeface="Arial" panose="020B0604020202020204" pitchFamily="34" charset="0"/>
              </a:rPr>
              <a:t>Avoid classroom pets if there is a child that is allergic in the classroom </a:t>
            </a:r>
          </a:p>
        </p:txBody>
      </p:sp>
      <p:pic>
        <p:nvPicPr>
          <p:cNvPr id="14338" name="Picture 2">
            <a:extLst>
              <a:ext uri="{FF2B5EF4-FFF2-40B4-BE49-F238E27FC236}">
                <a16:creationId xmlns:a16="http://schemas.microsoft.com/office/drawing/2014/main" id="{2263EAE3-C103-87AF-0346-A0DCF3467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6868" y="5933379"/>
            <a:ext cx="6371131" cy="422433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D9F41AF-B50F-DB91-3B17-651E4CF5C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6868" y="336773"/>
            <a:ext cx="5956862"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99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639025"/>
            <a:ext cx="6599142" cy="76127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Rescue Medication </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08204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Medications </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69D32783-F906-188F-6F4E-2B38C00210D3}"/>
              </a:ext>
            </a:extLst>
          </p:cNvPr>
          <p:cNvSpPr txBox="1"/>
          <p:nvPr/>
        </p:nvSpPr>
        <p:spPr>
          <a:xfrm>
            <a:off x="3268579" y="3581972"/>
            <a:ext cx="9144000" cy="1723549"/>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3200" b="0" i="0" u="none" strike="noStrike" dirty="0">
                <a:effectLst/>
                <a:latin typeface="Arial" panose="020B0604020202020204" pitchFamily="34" charset="0"/>
              </a:rPr>
              <a:t>Albuterol (short acting Beta-agonist)</a:t>
            </a:r>
          </a:p>
          <a:p>
            <a:pPr marL="457200" indent="-457200" rtl="0" fontAlgn="base">
              <a:spcBef>
                <a:spcPts val="0"/>
              </a:spcBef>
              <a:spcAft>
                <a:spcPts val="1200"/>
              </a:spcAft>
              <a:buFont typeface="Arial" panose="020B0604020202020204" pitchFamily="34" charset="0"/>
              <a:buChar char="•"/>
            </a:pPr>
            <a:r>
              <a:rPr lang="en-US" sz="3200" b="0" i="0" u="none" strike="noStrike" dirty="0">
                <a:effectLst/>
                <a:latin typeface="Arial" panose="020B0604020202020204" pitchFamily="34" charset="0"/>
              </a:rPr>
              <a:t>Ipratropium (anticholinergic)</a:t>
            </a:r>
          </a:p>
          <a:p>
            <a:pPr marL="457200" indent="-457200" rtl="0" fontAlgn="base">
              <a:spcBef>
                <a:spcPts val="0"/>
              </a:spcBef>
              <a:spcAft>
                <a:spcPts val="1200"/>
              </a:spcAft>
              <a:buFont typeface="Arial" panose="020B0604020202020204" pitchFamily="34" charset="0"/>
              <a:buChar char="•"/>
            </a:pPr>
            <a:r>
              <a:rPr lang="en-US" sz="3200" dirty="0">
                <a:latin typeface="Arial" panose="020B0604020202020204" pitchFamily="34" charset="0"/>
              </a:rPr>
              <a:t>ICS-Formoterol </a:t>
            </a:r>
            <a:endParaRPr lang="en-US" sz="3200" b="0" i="0" u="none" strike="noStrike" dirty="0">
              <a:effectLst/>
              <a:latin typeface="Arial" panose="020B0604020202020204" pitchFamily="34" charset="0"/>
            </a:endParaRPr>
          </a:p>
        </p:txBody>
      </p:sp>
      <p:pic>
        <p:nvPicPr>
          <p:cNvPr id="8" name="Picture 7">
            <a:extLst>
              <a:ext uri="{FF2B5EF4-FFF2-40B4-BE49-F238E27FC236}">
                <a16:creationId xmlns:a16="http://schemas.microsoft.com/office/drawing/2014/main" id="{D1A22A3C-558D-6F20-EF21-252D38B316D3}"/>
              </a:ext>
            </a:extLst>
          </p:cNvPr>
          <p:cNvPicPr>
            <a:picLocks noChangeAspect="1"/>
          </p:cNvPicPr>
          <p:nvPr/>
        </p:nvPicPr>
        <p:blipFill>
          <a:blip r:embed="rId4"/>
          <a:stretch>
            <a:fillRect/>
          </a:stretch>
        </p:blipFill>
        <p:spPr>
          <a:xfrm>
            <a:off x="8904996" y="4370415"/>
            <a:ext cx="9374982" cy="5299907"/>
          </a:xfrm>
          <a:prstGeom prst="rect">
            <a:avLst/>
          </a:prstGeom>
        </p:spPr>
      </p:pic>
    </p:spTree>
    <p:extLst>
      <p:ext uri="{BB962C8B-B14F-4D97-AF65-F5344CB8AC3E}">
        <p14:creationId xmlns:p14="http://schemas.microsoft.com/office/powerpoint/2010/main" val="42634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639025"/>
            <a:ext cx="6599142" cy="76127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Maintenance Medication </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08204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Medications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69D32783-F906-188F-6F4E-2B38C00210D3}"/>
              </a:ext>
            </a:extLst>
          </p:cNvPr>
          <p:cNvSpPr txBox="1"/>
          <p:nvPr/>
        </p:nvSpPr>
        <p:spPr>
          <a:xfrm>
            <a:off x="3023937" y="2855929"/>
            <a:ext cx="10439400" cy="2708434"/>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Salmeterol and Formoterol (long-acting beta-agonist)</a:t>
            </a:r>
          </a:p>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Inhaled Corticosteroid  </a:t>
            </a:r>
          </a:p>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Montelukast (leukotriene receptor antagonist)</a:t>
            </a:r>
          </a:p>
          <a:p>
            <a:pPr marL="457200" indent="-457200" rtl="0" fontAlgn="base">
              <a:spcBef>
                <a:spcPts val="0"/>
              </a:spcBef>
              <a:spcAft>
                <a:spcPts val="120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Tiotropium  (long acting antimuscarinic)</a:t>
            </a:r>
          </a:p>
          <a:p>
            <a:pPr marL="457200" indent="-457200">
              <a:buFont typeface="Arial" panose="020B0604020202020204" pitchFamily="34" charset="0"/>
              <a:buChar char="•"/>
            </a:pPr>
            <a:r>
              <a:rPr lang="en-US" sz="3200" b="0" i="0" u="none" strike="noStrike" dirty="0">
                <a:solidFill>
                  <a:srgbClr val="000000"/>
                </a:solidFill>
                <a:effectLst/>
                <a:latin typeface="Arial" panose="020B0604020202020204" pitchFamily="34" charset="0"/>
              </a:rPr>
              <a:t>Biologics </a:t>
            </a:r>
          </a:p>
        </p:txBody>
      </p:sp>
      <p:pic>
        <p:nvPicPr>
          <p:cNvPr id="2" name="Picture 1">
            <a:extLst>
              <a:ext uri="{FF2B5EF4-FFF2-40B4-BE49-F238E27FC236}">
                <a16:creationId xmlns:a16="http://schemas.microsoft.com/office/drawing/2014/main" id="{3A90B7DC-D8C1-4D8A-24C9-05008992D369}"/>
              </a:ext>
            </a:extLst>
          </p:cNvPr>
          <p:cNvPicPr>
            <a:picLocks noChangeAspect="1"/>
          </p:cNvPicPr>
          <p:nvPr/>
        </p:nvPicPr>
        <p:blipFill>
          <a:blip r:embed="rId3"/>
          <a:stretch>
            <a:fillRect/>
          </a:stretch>
        </p:blipFill>
        <p:spPr>
          <a:xfrm>
            <a:off x="3048000" y="5824346"/>
            <a:ext cx="7372350" cy="4914900"/>
          </a:xfrm>
          <a:prstGeom prst="rect">
            <a:avLst/>
          </a:prstGeom>
        </p:spPr>
      </p:pic>
      <p:pic>
        <p:nvPicPr>
          <p:cNvPr id="7" name="Picture 6">
            <a:extLst>
              <a:ext uri="{FF2B5EF4-FFF2-40B4-BE49-F238E27FC236}">
                <a16:creationId xmlns:a16="http://schemas.microsoft.com/office/drawing/2014/main" id="{AF3172BB-BEEF-F57D-B8E7-C1A0B10DBF56}"/>
              </a:ext>
            </a:extLst>
          </p:cNvPr>
          <p:cNvPicPr>
            <a:picLocks noChangeAspect="1"/>
          </p:cNvPicPr>
          <p:nvPr/>
        </p:nvPicPr>
        <p:blipFill>
          <a:blip r:embed="rId4"/>
          <a:stretch>
            <a:fillRect/>
          </a:stretch>
        </p:blipFill>
        <p:spPr>
          <a:xfrm>
            <a:off x="10648949" y="4610100"/>
            <a:ext cx="7655826" cy="5929900"/>
          </a:xfrm>
          <a:prstGeom prst="rect">
            <a:avLst/>
          </a:prstGeom>
        </p:spPr>
      </p:pic>
    </p:spTree>
    <p:extLst>
      <p:ext uri="{BB962C8B-B14F-4D97-AF65-F5344CB8AC3E}">
        <p14:creationId xmlns:p14="http://schemas.microsoft.com/office/powerpoint/2010/main" val="2700713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3276600" y="1639025"/>
            <a:ext cx="14325600" cy="91367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a:solidFill>
                  <a:srgbClr val="81D3EB"/>
                </a:solidFill>
                <a:latin typeface="Calibri" panose="020F0502020204030204" pitchFamily="34" charset="0"/>
                <a:cs typeface="Calibri" panose="020F0502020204030204" pitchFamily="34" charset="0"/>
              </a:rPr>
              <a:t>Inhaled corticosteroid-Formoterol for as needed treatment</a:t>
            </a:r>
            <a:endParaRPr lang="en-US"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29540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7EE6A725-93B2-2AEA-FE54-428003E76525}"/>
              </a:ext>
            </a:extLst>
          </p:cNvPr>
          <p:cNvSpPr txBox="1"/>
          <p:nvPr/>
        </p:nvSpPr>
        <p:spPr>
          <a:xfrm>
            <a:off x="3276599" y="3101368"/>
            <a:ext cx="15003637" cy="2882840"/>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2800" b="0" i="0" u="none" strike="noStrike" dirty="0">
                <a:effectLst/>
                <a:latin typeface="Arial" panose="020B0604020202020204" pitchFamily="34" charset="0"/>
              </a:rPr>
              <a:t>Needs to be Symbicort or </a:t>
            </a:r>
            <a:r>
              <a:rPr lang="en-US" sz="2800" b="0" i="0" u="none" strike="noStrike" dirty="0" err="1">
                <a:effectLst/>
                <a:latin typeface="Arial" panose="020B0604020202020204" pitchFamily="34" charset="0"/>
              </a:rPr>
              <a:t>Dulera</a:t>
            </a:r>
            <a:r>
              <a:rPr lang="en-US" sz="2800" b="0" i="0" u="none" strike="noStrike" dirty="0">
                <a:effectLst/>
                <a:latin typeface="Arial" panose="020B0604020202020204" pitchFamily="34" charset="0"/>
              </a:rPr>
              <a:t> as they have formoterol  NOT SALMETEROL (ADVAIR or </a:t>
            </a:r>
            <a:r>
              <a:rPr lang="en-US" sz="2800" b="0" i="0" u="none" strike="noStrike" dirty="0" err="1">
                <a:effectLst/>
                <a:latin typeface="Arial" panose="020B0604020202020204" pitchFamily="34" charset="0"/>
              </a:rPr>
              <a:t>Airduo</a:t>
            </a:r>
            <a:r>
              <a:rPr lang="en-US" sz="2800" b="0" i="0" u="none" strike="noStrike" dirty="0">
                <a:effectLst/>
                <a:latin typeface="Arial" panose="020B0604020202020204" pitchFamily="34" charset="0"/>
              </a:rPr>
              <a:t>) as needed </a:t>
            </a:r>
          </a:p>
          <a:p>
            <a:pPr marL="457200" indent="-457200" rtl="0" fontAlgn="base">
              <a:spcBef>
                <a:spcPts val="0"/>
              </a:spcBef>
              <a:spcAft>
                <a:spcPts val="0"/>
              </a:spcAft>
              <a:buFont typeface="Arial" panose="020B0604020202020204" pitchFamily="34" charset="0"/>
              <a:buChar char="•"/>
            </a:pPr>
            <a:r>
              <a:rPr lang="en-US" sz="2800" b="0" i="0" u="none" strike="noStrike" dirty="0">
                <a:effectLst/>
                <a:latin typeface="Arial" panose="020B0604020202020204" pitchFamily="34" charset="0"/>
              </a:rPr>
              <a:t>SMART: single maintenance and reliever therapy </a:t>
            </a:r>
          </a:p>
          <a:p>
            <a:pPr marL="457200" indent="-457200" rtl="0" fontAlgn="base">
              <a:spcBef>
                <a:spcPts val="0"/>
              </a:spcBef>
              <a:spcAft>
                <a:spcPts val="1600"/>
              </a:spcAft>
              <a:buFont typeface="Arial" panose="020B0604020202020204" pitchFamily="34" charset="0"/>
              <a:buChar char="•"/>
            </a:pPr>
            <a:r>
              <a:rPr lang="en-US" sz="2800" b="0" i="0" u="none" strike="noStrike" dirty="0">
                <a:effectLst/>
                <a:latin typeface="Arial" panose="020B0604020202020204" pitchFamily="34" charset="0"/>
              </a:rPr>
              <a:t>Use of Formoterol-ICS combo for rescue inhaler for patients with mild intermittent asthma </a:t>
            </a:r>
          </a:p>
          <a:p>
            <a:pPr marL="457200" indent="-457200" rtl="0" fontAlgn="base">
              <a:spcBef>
                <a:spcPts val="0"/>
              </a:spcBef>
              <a:spcAft>
                <a:spcPts val="0"/>
              </a:spcAft>
              <a:buFont typeface="Arial" panose="020B0604020202020204" pitchFamily="34" charset="0"/>
              <a:buChar char="•"/>
            </a:pPr>
            <a:r>
              <a:rPr lang="en-US" sz="2800" b="0" i="0" u="none" strike="noStrike" dirty="0">
                <a:effectLst/>
                <a:latin typeface="Arial" panose="020B0604020202020204" pitchFamily="34" charset="0"/>
              </a:rPr>
              <a:t>Be careful if in asthma exacerbation can get over the recommended daily dose of formoterol </a:t>
            </a:r>
          </a:p>
        </p:txBody>
      </p:sp>
      <p:pic>
        <p:nvPicPr>
          <p:cNvPr id="6146" name="Picture 2">
            <a:extLst>
              <a:ext uri="{FF2B5EF4-FFF2-40B4-BE49-F238E27FC236}">
                <a16:creationId xmlns:a16="http://schemas.microsoft.com/office/drawing/2014/main" id="{576D1036-DBA2-A953-F309-E30ED6C7C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725" y="6364023"/>
            <a:ext cx="3185137" cy="3544026"/>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a:extLst>
              <a:ext uri="{FF2B5EF4-FFF2-40B4-BE49-F238E27FC236}">
                <a16:creationId xmlns:a16="http://schemas.microsoft.com/office/drawing/2014/main" id="{A1CF21FE-3E97-C9A1-14FE-5941AA6E8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112" y="5881873"/>
            <a:ext cx="5057775" cy="3788449"/>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a:extLst>
              <a:ext uri="{FF2B5EF4-FFF2-40B4-BE49-F238E27FC236}">
                <a16:creationId xmlns:a16="http://schemas.microsoft.com/office/drawing/2014/main" id="{ED586F7D-AEEB-EBCA-7A33-8A4EEEB1E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1554" y="6703276"/>
            <a:ext cx="4838667" cy="2862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C0AEE6-5600-A15C-1AB7-7C96E4929AB3}"/>
              </a:ext>
            </a:extLst>
          </p:cNvPr>
          <p:cNvSpPr txBox="1"/>
          <p:nvPr/>
        </p:nvSpPr>
        <p:spPr>
          <a:xfrm>
            <a:off x="7315200" y="6364023"/>
            <a:ext cx="9144000" cy="369332"/>
          </a:xfrm>
          <a:prstGeom prst="rect">
            <a:avLst/>
          </a:prstGeom>
          <a:noFill/>
        </p:spPr>
        <p:txBody>
          <a:bodyPr wrap="square">
            <a:spAutoFit/>
          </a:bodyPr>
          <a:lstStyle/>
          <a:p>
            <a:r>
              <a:rPr lang="en-US" b="0" dirty="0">
                <a:effectLst/>
              </a:rPr>
              <a:t> </a:t>
            </a:r>
            <a:endParaRPr lang="en-US" dirty="0"/>
          </a:p>
        </p:txBody>
      </p:sp>
      <p:sp>
        <p:nvSpPr>
          <p:cNvPr id="9" name="&quot;Not Allowed&quot; Symbol 8">
            <a:extLst>
              <a:ext uri="{FF2B5EF4-FFF2-40B4-BE49-F238E27FC236}">
                <a16:creationId xmlns:a16="http://schemas.microsoft.com/office/drawing/2014/main" id="{F0D07B1F-00B4-3081-58F6-EE3F8FAE489C}"/>
              </a:ext>
            </a:extLst>
          </p:cNvPr>
          <p:cNvSpPr/>
          <p:nvPr/>
        </p:nvSpPr>
        <p:spPr>
          <a:xfrm>
            <a:off x="12146137" y="5984208"/>
            <a:ext cx="6134100" cy="4244752"/>
          </a:xfrm>
          <a:prstGeom prst="noSmoking">
            <a:avLst>
              <a:gd name="adj" fmla="val 9063"/>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29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254497"/>
            <a:ext cx="6218142" cy="1025244"/>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5400" spc="229" dirty="0">
                <a:solidFill>
                  <a:srgbClr val="81D3EB"/>
                </a:solidFill>
                <a:latin typeface="Calibri" panose="020F0502020204030204" pitchFamily="34" charset="0"/>
                <a:cs typeface="Calibri" panose="020F0502020204030204" pitchFamily="34" charset="0"/>
              </a:rPr>
              <a:t>Delivery Devices </a:t>
            </a:r>
            <a:endParaRPr lang="en-US" sz="54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5469012"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35DF6875-BE9E-04A6-F473-AB6992D4B01A}"/>
              </a:ext>
            </a:extLst>
          </p:cNvPr>
          <p:cNvSpPr txBox="1"/>
          <p:nvPr/>
        </p:nvSpPr>
        <p:spPr>
          <a:xfrm>
            <a:off x="3124200" y="3771900"/>
            <a:ext cx="9982200"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Meter-Dose inhalers (MDI)</a:t>
            </a:r>
          </a:p>
          <a:p>
            <a:pPr marL="1028700" lvl="1"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Breath Actuated Meter Dose Inhaler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Dry Powder Inhalers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Nebulizers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Soft Mist inhalers</a:t>
            </a:r>
          </a:p>
        </p:txBody>
      </p:sp>
      <p:pic>
        <p:nvPicPr>
          <p:cNvPr id="4" name="Picture 3">
            <a:extLst>
              <a:ext uri="{FF2B5EF4-FFF2-40B4-BE49-F238E27FC236}">
                <a16:creationId xmlns:a16="http://schemas.microsoft.com/office/drawing/2014/main" id="{2FE4804D-7A41-F26A-6540-7ACC32A98BF1}"/>
              </a:ext>
            </a:extLst>
          </p:cNvPr>
          <p:cNvPicPr>
            <a:picLocks noChangeAspect="1"/>
          </p:cNvPicPr>
          <p:nvPr/>
        </p:nvPicPr>
        <p:blipFill>
          <a:blip r:embed="rId3"/>
          <a:stretch>
            <a:fillRect/>
          </a:stretch>
        </p:blipFill>
        <p:spPr>
          <a:xfrm>
            <a:off x="14776450" y="1028700"/>
            <a:ext cx="2667000" cy="4114800"/>
          </a:xfrm>
          <a:prstGeom prst="rect">
            <a:avLst/>
          </a:prstGeom>
        </p:spPr>
      </p:pic>
      <p:pic>
        <p:nvPicPr>
          <p:cNvPr id="7" name="Picture 6">
            <a:extLst>
              <a:ext uri="{FF2B5EF4-FFF2-40B4-BE49-F238E27FC236}">
                <a16:creationId xmlns:a16="http://schemas.microsoft.com/office/drawing/2014/main" id="{72D8CA68-109D-0BD0-508B-45784C5FE17D}"/>
              </a:ext>
            </a:extLst>
          </p:cNvPr>
          <p:cNvPicPr>
            <a:picLocks noChangeAspect="1"/>
          </p:cNvPicPr>
          <p:nvPr/>
        </p:nvPicPr>
        <p:blipFill>
          <a:blip r:embed="rId4"/>
          <a:stretch>
            <a:fillRect/>
          </a:stretch>
        </p:blipFill>
        <p:spPr>
          <a:xfrm>
            <a:off x="14097000" y="5308930"/>
            <a:ext cx="4025900" cy="4361392"/>
          </a:xfrm>
          <a:prstGeom prst="rect">
            <a:avLst/>
          </a:prstGeom>
        </p:spPr>
      </p:pic>
      <p:pic>
        <p:nvPicPr>
          <p:cNvPr id="8" name="Picture 7">
            <a:extLst>
              <a:ext uri="{FF2B5EF4-FFF2-40B4-BE49-F238E27FC236}">
                <a16:creationId xmlns:a16="http://schemas.microsoft.com/office/drawing/2014/main" id="{68290642-C251-F2A0-7F46-117A8F52218C}"/>
              </a:ext>
            </a:extLst>
          </p:cNvPr>
          <p:cNvPicPr>
            <a:picLocks noChangeAspect="1"/>
          </p:cNvPicPr>
          <p:nvPr/>
        </p:nvPicPr>
        <p:blipFill>
          <a:blip r:embed="rId5"/>
          <a:stretch>
            <a:fillRect/>
          </a:stretch>
        </p:blipFill>
        <p:spPr>
          <a:xfrm>
            <a:off x="8482012" y="4948844"/>
            <a:ext cx="5895975" cy="4721478"/>
          </a:xfrm>
          <a:prstGeom prst="rect">
            <a:avLst/>
          </a:prstGeom>
        </p:spPr>
      </p:pic>
      <p:pic>
        <p:nvPicPr>
          <p:cNvPr id="9" name="Picture 8">
            <a:extLst>
              <a:ext uri="{FF2B5EF4-FFF2-40B4-BE49-F238E27FC236}">
                <a16:creationId xmlns:a16="http://schemas.microsoft.com/office/drawing/2014/main" id="{DAD7AB29-5C22-CC8B-8CCA-D071C35E5152}"/>
              </a:ext>
            </a:extLst>
          </p:cNvPr>
          <p:cNvPicPr>
            <a:picLocks noChangeAspect="1"/>
          </p:cNvPicPr>
          <p:nvPr/>
        </p:nvPicPr>
        <p:blipFill>
          <a:blip r:embed="rId6"/>
          <a:stretch>
            <a:fillRect/>
          </a:stretch>
        </p:blipFill>
        <p:spPr>
          <a:xfrm>
            <a:off x="4227423" y="7499652"/>
            <a:ext cx="2619375" cy="1743075"/>
          </a:xfrm>
          <a:prstGeom prst="rect">
            <a:avLst/>
          </a:prstGeom>
        </p:spPr>
      </p:pic>
    </p:spTree>
    <p:extLst>
      <p:ext uri="{BB962C8B-B14F-4D97-AF65-F5344CB8AC3E}">
        <p14:creationId xmlns:p14="http://schemas.microsoft.com/office/powerpoint/2010/main" val="1067139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254497"/>
            <a:ext cx="6218142" cy="1025244"/>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5400" spc="229" dirty="0">
                <a:solidFill>
                  <a:srgbClr val="81D3EB"/>
                </a:solidFill>
                <a:latin typeface="Calibri" panose="020F0502020204030204" pitchFamily="34" charset="0"/>
                <a:cs typeface="Calibri" panose="020F0502020204030204" pitchFamily="34" charset="0"/>
              </a:rPr>
              <a:t>Delivery Devices </a:t>
            </a:r>
            <a:endParaRPr lang="en-US" sz="54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5469012"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35DF6875-BE9E-04A6-F473-AB6992D4B01A}"/>
              </a:ext>
            </a:extLst>
          </p:cNvPr>
          <p:cNvSpPr txBox="1"/>
          <p:nvPr/>
        </p:nvSpPr>
        <p:spPr>
          <a:xfrm>
            <a:off x="3124200" y="3771900"/>
            <a:ext cx="9982200"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Meter-Dose inhalers (MDI)</a:t>
            </a:r>
          </a:p>
          <a:p>
            <a:pPr marL="1028700" lvl="1"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Breath Actuated Meter Dose Inhaler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Dry Powder Inhalers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Nebulizers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Soft Mist inhalers</a:t>
            </a:r>
          </a:p>
        </p:txBody>
      </p:sp>
      <p:pic>
        <p:nvPicPr>
          <p:cNvPr id="7" name="Picture 6">
            <a:extLst>
              <a:ext uri="{FF2B5EF4-FFF2-40B4-BE49-F238E27FC236}">
                <a16:creationId xmlns:a16="http://schemas.microsoft.com/office/drawing/2014/main" id="{A0475601-7FA0-DC23-D420-D61233660AAB}"/>
              </a:ext>
            </a:extLst>
          </p:cNvPr>
          <p:cNvPicPr>
            <a:picLocks noChangeAspect="1"/>
          </p:cNvPicPr>
          <p:nvPr/>
        </p:nvPicPr>
        <p:blipFill>
          <a:blip r:embed="rId3"/>
          <a:stretch>
            <a:fillRect/>
          </a:stretch>
        </p:blipFill>
        <p:spPr>
          <a:xfrm>
            <a:off x="8763000" y="2933700"/>
            <a:ext cx="8686800" cy="6365796"/>
          </a:xfrm>
          <a:prstGeom prst="rect">
            <a:avLst/>
          </a:prstGeom>
        </p:spPr>
      </p:pic>
    </p:spTree>
    <p:extLst>
      <p:ext uri="{BB962C8B-B14F-4D97-AF65-F5344CB8AC3E}">
        <p14:creationId xmlns:p14="http://schemas.microsoft.com/office/powerpoint/2010/main" val="28226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254497"/>
            <a:ext cx="6218142" cy="1025244"/>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5400" spc="229" dirty="0">
                <a:solidFill>
                  <a:srgbClr val="81D3EB"/>
                </a:solidFill>
                <a:latin typeface="Calibri" panose="020F0502020204030204" pitchFamily="34" charset="0"/>
                <a:cs typeface="Calibri" panose="020F0502020204030204" pitchFamily="34" charset="0"/>
              </a:rPr>
              <a:t>Delivery Devices </a:t>
            </a:r>
            <a:endParaRPr lang="en-US" sz="54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5469012"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35DF6875-BE9E-04A6-F473-AB6992D4B01A}"/>
              </a:ext>
            </a:extLst>
          </p:cNvPr>
          <p:cNvSpPr txBox="1"/>
          <p:nvPr/>
        </p:nvSpPr>
        <p:spPr>
          <a:xfrm>
            <a:off x="3124200" y="3771900"/>
            <a:ext cx="9982200"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Meter-Dose inhalers (MDI)</a:t>
            </a:r>
          </a:p>
          <a:p>
            <a:pPr marL="1028700" lvl="1"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Breath Actuated Meter Dose Inhaler </a:t>
            </a:r>
          </a:p>
          <a:p>
            <a:pPr marL="571500"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Dry Powder Inhalers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Nebulizers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Soft Mist inhalers</a:t>
            </a:r>
          </a:p>
        </p:txBody>
      </p:sp>
      <p:pic>
        <p:nvPicPr>
          <p:cNvPr id="9" name="Picture 8">
            <a:extLst>
              <a:ext uri="{FF2B5EF4-FFF2-40B4-BE49-F238E27FC236}">
                <a16:creationId xmlns:a16="http://schemas.microsoft.com/office/drawing/2014/main" id="{7FCF0431-FEEB-CAB8-AB7E-DA4B27972D68}"/>
              </a:ext>
            </a:extLst>
          </p:cNvPr>
          <p:cNvPicPr>
            <a:picLocks noChangeAspect="1"/>
          </p:cNvPicPr>
          <p:nvPr/>
        </p:nvPicPr>
        <p:blipFill>
          <a:blip r:embed="rId3"/>
          <a:stretch>
            <a:fillRect/>
          </a:stretch>
        </p:blipFill>
        <p:spPr>
          <a:xfrm>
            <a:off x="8650705" y="1254496"/>
            <a:ext cx="9601200" cy="8229600"/>
          </a:xfrm>
          <a:prstGeom prst="rect">
            <a:avLst/>
          </a:prstGeom>
        </p:spPr>
      </p:pic>
      <p:pic>
        <p:nvPicPr>
          <p:cNvPr id="13314" name="Picture 2" descr="SideStream Disposable Nebulizer Cup with 7 Foot Tubing">
            <a:extLst>
              <a:ext uri="{FF2B5EF4-FFF2-40B4-BE49-F238E27FC236}">
                <a16:creationId xmlns:a16="http://schemas.microsoft.com/office/drawing/2014/main" id="{08F4016F-ADAD-726C-FF5E-4EEB53CF5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074" y="6634222"/>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6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31899" y="2628900"/>
            <a:ext cx="15824201" cy="5552161"/>
          </a:xfrm>
          <a:prstGeom prst="rect">
            <a:avLst/>
          </a:prstGeom>
        </p:spPr>
        <p:txBody>
          <a:bodyPr vert="horz" wrap="square" lIns="0" tIns="12065" rIns="0" bIns="0" rtlCol="0">
            <a:noAutofit/>
          </a:bodyPr>
          <a:lstStyle/>
          <a:p>
            <a:pPr algn="ctr"/>
            <a:r>
              <a:rPr lang="en-US" sz="3600" dirty="0">
                <a:solidFill>
                  <a:schemeClr val="bg1"/>
                </a:solidFill>
              </a:rPr>
              <a:t>We respectfully acknowledge the University of Arizona is on the land and territories of Indigenous peoples. Today, Arizona is home to 22 federally recognized tribes, with Tucson being home to the O’odham and the Yaqui. Committed to diversity and inclusion, the University strives to build sustainable relationships with sovereign Native Nations and Indigenous communities through education offerings, partnerships, and community service.</a:t>
            </a:r>
            <a:endParaRPr lang="en-US" sz="60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254497"/>
            <a:ext cx="6218142" cy="1025244"/>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5400" spc="229" dirty="0">
                <a:solidFill>
                  <a:srgbClr val="81D3EB"/>
                </a:solidFill>
                <a:latin typeface="Calibri" panose="020F0502020204030204" pitchFamily="34" charset="0"/>
                <a:cs typeface="Calibri" panose="020F0502020204030204" pitchFamily="34" charset="0"/>
              </a:rPr>
              <a:t>Delivery Devices </a:t>
            </a:r>
            <a:endParaRPr lang="en-US" sz="54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5469012"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Medication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35DF6875-BE9E-04A6-F473-AB6992D4B01A}"/>
              </a:ext>
            </a:extLst>
          </p:cNvPr>
          <p:cNvSpPr txBox="1"/>
          <p:nvPr/>
        </p:nvSpPr>
        <p:spPr>
          <a:xfrm>
            <a:off x="3124200" y="3771900"/>
            <a:ext cx="9982200"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Meter-Dose inhalers (MDI)</a:t>
            </a:r>
          </a:p>
          <a:p>
            <a:pPr marL="1028700" lvl="1"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Breath Actuated Meter Dose Inhaler </a:t>
            </a:r>
          </a:p>
          <a:p>
            <a:pPr marL="571500"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Dry Powder Inhalers </a:t>
            </a:r>
          </a:p>
          <a:p>
            <a:pPr marL="571500" indent="-571500">
              <a:buFont typeface="Arial" panose="020B0604020202020204" pitchFamily="34" charset="0"/>
              <a:buChar char="•"/>
            </a:pPr>
            <a:r>
              <a:rPr lang="en-US" sz="3600" dirty="0">
                <a:solidFill>
                  <a:schemeClr val="bg1">
                    <a:lumMod val="85000"/>
                  </a:schemeClr>
                </a:solidFill>
                <a:latin typeface="Arial" panose="020B0604020202020204" pitchFamily="34" charset="0"/>
                <a:cs typeface="Arial" panose="020B0604020202020204" pitchFamily="34" charset="0"/>
              </a:rPr>
              <a:t>Nebulizers </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Soft Mist inhalers</a:t>
            </a:r>
          </a:p>
        </p:txBody>
      </p:sp>
      <p:pic>
        <p:nvPicPr>
          <p:cNvPr id="7" name="Picture 6">
            <a:extLst>
              <a:ext uri="{FF2B5EF4-FFF2-40B4-BE49-F238E27FC236}">
                <a16:creationId xmlns:a16="http://schemas.microsoft.com/office/drawing/2014/main" id="{F9630ABD-68AD-E087-BA65-E8A60DCCC79F}"/>
              </a:ext>
            </a:extLst>
          </p:cNvPr>
          <p:cNvPicPr>
            <a:picLocks noChangeAspect="1"/>
          </p:cNvPicPr>
          <p:nvPr/>
        </p:nvPicPr>
        <p:blipFill>
          <a:blip r:embed="rId3"/>
          <a:stretch>
            <a:fillRect/>
          </a:stretch>
        </p:blipFill>
        <p:spPr>
          <a:xfrm>
            <a:off x="7924800" y="2313830"/>
            <a:ext cx="13335000" cy="7496175"/>
          </a:xfrm>
          <a:prstGeom prst="rect">
            <a:avLst/>
          </a:prstGeom>
        </p:spPr>
      </p:pic>
    </p:spTree>
    <p:extLst>
      <p:ext uri="{BB962C8B-B14F-4D97-AF65-F5344CB8AC3E}">
        <p14:creationId xmlns:p14="http://schemas.microsoft.com/office/powerpoint/2010/main" val="391358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211858" y="1639025"/>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SUBHEAD</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469265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SLIDE TITLE</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7170" name="Picture 2">
            <a:extLst>
              <a:ext uri="{FF2B5EF4-FFF2-40B4-BE49-F238E27FC236}">
                <a16:creationId xmlns:a16="http://schemas.microsoft.com/office/drawing/2014/main" id="{27243005-A492-1689-59FD-A63E700B1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91899"/>
            <a:ext cx="14097000" cy="1057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6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Spacer</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8197" name="Picture 5">
            <a:extLst>
              <a:ext uri="{FF2B5EF4-FFF2-40B4-BE49-F238E27FC236}">
                <a16:creationId xmlns:a16="http://schemas.microsoft.com/office/drawing/2014/main" id="{27F585FA-5DB1-9D86-AEFD-323F4C98F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403347"/>
            <a:ext cx="10739438" cy="58836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E9A0798-0845-3208-BEA9-7463ADA8C9E1}"/>
              </a:ext>
            </a:extLst>
          </p:cNvPr>
          <p:cNvSpPr txBox="1"/>
          <p:nvPr/>
        </p:nvSpPr>
        <p:spPr>
          <a:xfrm>
            <a:off x="12720639" y="8115300"/>
            <a:ext cx="5567361" cy="1754326"/>
          </a:xfrm>
          <a:prstGeom prst="rect">
            <a:avLst/>
          </a:prstGeom>
          <a:noFill/>
        </p:spPr>
        <p:txBody>
          <a:bodyPr wrap="square">
            <a:spAutoFit/>
          </a:bodyPr>
          <a:lstStyle/>
          <a:p>
            <a:pPr rtl="0">
              <a:spcBef>
                <a:spcPts val="0"/>
              </a:spcBef>
              <a:spcAft>
                <a:spcPts val="0"/>
              </a:spcAft>
            </a:pPr>
            <a:r>
              <a:rPr lang="en-US" sz="1800" b="0" i="0" u="sng"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https://www.youtube.com/watch?v=kBndCXS8KLw</a:t>
            </a:r>
            <a:endParaRPr lang="en-US" b="0" dirty="0">
              <a:effectLst/>
            </a:endParaRPr>
          </a:p>
          <a:p>
            <a:pPr rtl="0">
              <a:spcBef>
                <a:spcPts val="0"/>
              </a:spcBef>
              <a:spcAft>
                <a:spcPts val="0"/>
              </a:spcAft>
            </a:pPr>
            <a:br>
              <a:rPr lang="en-US" b="0" dirty="0">
                <a:effectLst/>
              </a:rPr>
            </a:br>
            <a:br>
              <a:rPr lang="en-US" b="0" dirty="0">
                <a:effectLst/>
              </a:rPr>
            </a:br>
            <a:r>
              <a:rPr lang="en-US" sz="1800" b="0" i="0" u="sng" strike="noStrike" dirty="0">
                <a:effectLst/>
                <a:latin typeface="Arial" panose="020B0604020202020204" pitchFamily="34" charset="0"/>
                <a:hlinkClick r:id="rId5">
                  <a:extLst>
                    <a:ext uri="{A12FA001-AC4F-418D-AE19-62706E023703}">
                      <ahyp:hlinkClr xmlns:ahyp="http://schemas.microsoft.com/office/drawing/2018/hyperlinkcolor" val="tx"/>
                    </a:ext>
                  </a:extLst>
                </a:hlinkClick>
              </a:rPr>
              <a:t>https://www.youtube.com/watch?v=uGkbreu169Q</a:t>
            </a:r>
            <a:endParaRPr lang="en-US" b="0" dirty="0">
              <a:effectLst/>
            </a:endParaRPr>
          </a:p>
          <a:p>
            <a:br>
              <a:rPr lang="en-US" dirty="0"/>
            </a:br>
            <a:endParaRPr lang="en-US" dirty="0"/>
          </a:p>
        </p:txBody>
      </p:sp>
      <p:pic>
        <p:nvPicPr>
          <p:cNvPr id="8194" name="Picture 2">
            <a:extLst>
              <a:ext uri="{FF2B5EF4-FFF2-40B4-BE49-F238E27FC236}">
                <a16:creationId xmlns:a16="http://schemas.microsoft.com/office/drawing/2014/main" id="{E316FF6A-87D8-67F9-D698-DB65526C1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2476" y="124196"/>
            <a:ext cx="7403331" cy="555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63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What plans should school have for kids </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77D7446C-B4CD-7F53-A96A-B959C2A9FE27}"/>
              </a:ext>
            </a:extLst>
          </p:cNvPr>
          <p:cNvSpPr txBox="1"/>
          <p:nvPr/>
        </p:nvSpPr>
        <p:spPr>
          <a:xfrm>
            <a:off x="3276600" y="3989338"/>
            <a:ext cx="14020800" cy="3539430"/>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An asthma emergency response plan</a:t>
            </a:r>
          </a:p>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Get an asthma action plan from each child </a:t>
            </a:r>
          </a:p>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Identify and track students with asthma </a:t>
            </a:r>
          </a:p>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Ensure students have immediate and reliable access to quick-relief medication in school</a:t>
            </a:r>
          </a:p>
          <a:p>
            <a:pPr marL="457200" indent="-457200" rtl="0" fontAlgn="base">
              <a:spcBef>
                <a:spcPts val="0"/>
              </a:spcBef>
              <a:spcAft>
                <a:spcPts val="0"/>
              </a:spcAft>
              <a:buFont typeface="Arial" panose="020B0604020202020204" pitchFamily="34" charset="0"/>
              <a:buChar char="•"/>
            </a:pPr>
            <a:r>
              <a:rPr lang="en-US" sz="2800" b="0" i="0" u="none" strike="noStrike" dirty="0">
                <a:solidFill>
                  <a:srgbClr val="0C234B"/>
                </a:solidFill>
                <a:effectLst/>
                <a:latin typeface="Arial" panose="020B0604020202020204" pitchFamily="34" charset="0"/>
              </a:rPr>
              <a:t>Establish individualized health plans (e.g., Individualized Education Plan, Individualized Health Care Plan) or intensive case management for students with uncontrolled asthma.</a:t>
            </a:r>
          </a:p>
        </p:txBody>
      </p:sp>
    </p:spTree>
    <p:extLst>
      <p:ext uri="{BB962C8B-B14F-4D97-AF65-F5344CB8AC3E}">
        <p14:creationId xmlns:p14="http://schemas.microsoft.com/office/powerpoint/2010/main" val="368756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Emergency response plan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9220" name="Picture 4">
            <a:extLst>
              <a:ext uri="{FF2B5EF4-FFF2-40B4-BE49-F238E27FC236}">
                <a16:creationId xmlns:a16="http://schemas.microsoft.com/office/drawing/2014/main" id="{572E1274-3746-413D-07CE-0647F3A1C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178118"/>
            <a:ext cx="14106525" cy="549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113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211858" y="1639025"/>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SUBHEAD</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SLIDE TITLE</a:t>
            </a:r>
            <a:endParaRPr dirty="0">
              <a:solidFill>
                <a:schemeClr val="bg1"/>
              </a:solidFill>
            </a:endParaRPr>
          </a:p>
        </p:txBody>
      </p:sp>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0242" name="Picture 2">
            <a:extLst>
              <a:ext uri="{FF2B5EF4-FFF2-40B4-BE49-F238E27FC236}">
                <a16:creationId xmlns:a16="http://schemas.microsoft.com/office/drawing/2014/main" id="{42730502-616F-247A-3985-7F4AF92C9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5389"/>
            <a:ext cx="14706600" cy="1043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208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581399" y="254364"/>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Communication is critical</a:t>
            </a:r>
            <a:endParaRPr lang="en-US"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1266" name="Picture 2">
            <a:extLst>
              <a:ext uri="{FF2B5EF4-FFF2-40B4-BE49-F238E27FC236}">
                <a16:creationId xmlns:a16="http://schemas.microsoft.com/office/drawing/2014/main" id="{BAD8486F-1AC9-AA0B-C3C6-0670A69F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6377665"/>
            <a:ext cx="5006468" cy="39273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DAE49154-499E-7610-D102-F9CEE73BC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386" y="6900862"/>
            <a:ext cx="4022726" cy="25860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E45CB9-2375-2FB1-FA86-F964E6367A31}"/>
              </a:ext>
            </a:extLst>
          </p:cNvPr>
          <p:cNvSpPr txBox="1"/>
          <p:nvPr/>
        </p:nvSpPr>
        <p:spPr>
          <a:xfrm>
            <a:off x="3352800" y="3386138"/>
            <a:ext cx="13030200" cy="353943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Communicate with families about a child’s asthma exacerbations and inhaler use in schools</a:t>
            </a:r>
          </a:p>
          <a:p>
            <a:pPr rtl="0" fontAlgn="base">
              <a:spcBef>
                <a:spcPts val="0"/>
              </a:spcBef>
              <a:spcAft>
                <a:spcPts val="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Encourage families to communicate about a child’s asthma with the school</a:t>
            </a:r>
          </a:p>
          <a:p>
            <a:pPr rtl="0" fontAlgn="base">
              <a:spcBef>
                <a:spcPts val="0"/>
              </a:spcBef>
              <a:spcAft>
                <a:spcPts val="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Be sure a child has a physician caring for their asthma </a:t>
            </a:r>
          </a:p>
          <a:p>
            <a:pPr rtl="0" fontAlgn="base">
              <a:spcBef>
                <a:spcPts val="0"/>
              </a:spcBef>
              <a:spcAft>
                <a:spcPts val="120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Communicate with a physician if you believe a child’s asthma is out of control</a:t>
            </a:r>
          </a:p>
        </p:txBody>
      </p:sp>
    </p:spTree>
    <p:extLst>
      <p:ext uri="{BB962C8B-B14F-4D97-AF65-F5344CB8AC3E}">
        <p14:creationId xmlns:p14="http://schemas.microsoft.com/office/powerpoint/2010/main" val="50134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and Respiratory Illnesses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448F9254-FC0A-8D6A-4E0E-BDDA2F9F16B7}"/>
              </a:ext>
            </a:extLst>
          </p:cNvPr>
          <p:cNvSpPr txBox="1"/>
          <p:nvPr/>
        </p:nvSpPr>
        <p:spPr>
          <a:xfrm>
            <a:off x="3581400" y="3009900"/>
            <a:ext cx="11963400"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Viral illnesses are a common asthma trigger </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Can asthma exacerbation and viral respiratory illnesses be distinguished </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Asthma and COVID-19 </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Controlled asthma is not a risk factor for severe COVID-19</a:t>
            </a:r>
          </a:p>
          <a:p>
            <a:pPr marL="742950" lvl="1"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Post COVID-19 and asthma like symptoms </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202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147066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Guidelines</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065673FC-9007-42B4-C9CE-0928CFC552C6}"/>
              </a:ext>
            </a:extLst>
          </p:cNvPr>
          <p:cNvSpPr txBox="1"/>
          <p:nvPr/>
        </p:nvSpPr>
        <p:spPr>
          <a:xfrm>
            <a:off x="2895394" y="3335751"/>
            <a:ext cx="15469012" cy="5663089"/>
          </a:xfrm>
          <a:prstGeom prst="rect">
            <a:avLst/>
          </a:prstGeom>
          <a:noFill/>
        </p:spPr>
        <p:txBody>
          <a:bodyPr wrap="square">
            <a:spAutoFit/>
          </a:bodyPr>
          <a:lstStyle/>
          <a:p>
            <a:pPr rtl="0" fontAlgn="base">
              <a:spcBef>
                <a:spcPts val="0"/>
              </a:spcBef>
              <a:spcAft>
                <a:spcPts val="0"/>
              </a:spcAft>
              <a:buFont typeface="+mj-lt"/>
              <a:buAutoNum type="arabicPeriod"/>
            </a:pPr>
            <a:r>
              <a:rPr lang="en-US" sz="4400" b="0" i="0" u="none" strike="noStrike" dirty="0">
                <a:solidFill>
                  <a:srgbClr val="0C234B"/>
                </a:solidFill>
                <a:effectLst/>
                <a:latin typeface="Arial" panose="020B0604020202020204" pitchFamily="34" charset="0"/>
              </a:rPr>
              <a:t>The Global initiative for </a:t>
            </a:r>
            <a:r>
              <a:rPr lang="en-US" sz="4400" b="0" i="0" u="none" strike="noStrike" dirty="0">
                <a:solidFill>
                  <a:srgbClr val="0C234B"/>
                </a:solidFill>
                <a:effectLst/>
                <a:latin typeface="Arial" panose="020B0604020202020204" pitchFamily="34" charset="0"/>
                <a:cs typeface="Arial" panose="020B0604020202020204" pitchFamily="34" charset="0"/>
              </a:rPr>
              <a:t>asthma</a:t>
            </a:r>
            <a:r>
              <a:rPr lang="en-US" sz="4400" b="0" i="0" u="none" strike="noStrike" dirty="0">
                <a:solidFill>
                  <a:srgbClr val="0C234B"/>
                </a:solidFill>
                <a:effectLst/>
                <a:latin typeface="Arial" panose="020B0604020202020204" pitchFamily="34" charset="0"/>
              </a:rPr>
              <a:t> (GINA) guidelines</a:t>
            </a:r>
          </a:p>
          <a:p>
            <a:pPr rtl="0" fontAlgn="base">
              <a:spcBef>
                <a:spcPts val="0"/>
              </a:spcBef>
              <a:spcAft>
                <a:spcPts val="0"/>
              </a:spcAft>
              <a:buFont typeface="+mj-lt"/>
              <a:buAutoNum type="arabicPeriod"/>
            </a:pPr>
            <a:r>
              <a:rPr lang="en-US" sz="4400" b="0" i="0" u="none" strike="noStrike" dirty="0">
                <a:solidFill>
                  <a:srgbClr val="0C234B"/>
                </a:solidFill>
                <a:effectLst/>
                <a:latin typeface="Arial" panose="020B0604020202020204" pitchFamily="34" charset="0"/>
              </a:rPr>
              <a:t>National Asthma Education and Prevention Program (NHLBI/National heart lung and blood institute) guidelines full guideline 2007</a:t>
            </a:r>
          </a:p>
          <a:p>
            <a:pPr rtl="0" fontAlgn="base">
              <a:spcBef>
                <a:spcPts val="0"/>
              </a:spcBef>
              <a:spcAft>
                <a:spcPts val="1200"/>
              </a:spcAft>
              <a:buFont typeface="+mj-lt"/>
              <a:buAutoNum type="arabicPeriod"/>
            </a:pPr>
            <a:r>
              <a:rPr lang="en-US" sz="4400" b="0" i="0" u="none" strike="noStrike" dirty="0">
                <a:solidFill>
                  <a:srgbClr val="0C234B"/>
                </a:solidFill>
                <a:effectLst/>
                <a:latin typeface="Arial" panose="020B0604020202020204" pitchFamily="34" charset="0"/>
              </a:rPr>
              <a:t>NHLBI: Asthma Management Guidelines: 2020 Focused update</a:t>
            </a:r>
          </a:p>
          <a:p>
            <a:pPr rtl="0" fontAlgn="base">
              <a:spcBef>
                <a:spcPts val="0"/>
              </a:spcBef>
              <a:spcAft>
                <a:spcPts val="0"/>
              </a:spcAft>
              <a:buFont typeface="+mj-lt"/>
              <a:buAutoNum type="arabicPeriod"/>
            </a:pPr>
            <a:r>
              <a:rPr lang="en-US" sz="4400" b="0" i="0" u="none" strike="noStrike" dirty="0">
                <a:solidFill>
                  <a:srgbClr val="0C234B"/>
                </a:solidFill>
                <a:effectLst/>
                <a:latin typeface="Arial" panose="020B0604020202020204" pitchFamily="34" charset="0"/>
              </a:rPr>
              <a:t>International ERS/ATS guidelines on definition, evaluation and treatment of severe asthma</a:t>
            </a:r>
          </a:p>
        </p:txBody>
      </p:sp>
    </p:spTree>
    <p:extLst>
      <p:ext uri="{BB962C8B-B14F-4D97-AF65-F5344CB8AC3E}">
        <p14:creationId xmlns:p14="http://schemas.microsoft.com/office/powerpoint/2010/main" val="342843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FA51EF-5968-171E-22B5-0B73175D04B9}"/>
              </a:ext>
            </a:extLst>
          </p:cNvPr>
          <p:cNvSpPr txBox="1"/>
          <p:nvPr/>
        </p:nvSpPr>
        <p:spPr>
          <a:xfrm>
            <a:off x="4572000" y="1907962"/>
            <a:ext cx="9144000" cy="1477328"/>
          </a:xfrm>
          <a:prstGeom prst="rect">
            <a:avLst/>
          </a:prstGeom>
          <a:noFill/>
        </p:spPr>
        <p:txBody>
          <a:bodyPr wrap="square">
            <a:spAutoFit/>
          </a:bodyPr>
          <a:lstStyle/>
          <a:p>
            <a:pPr algn="ctr"/>
            <a:r>
              <a:rPr lang="en-US" sz="3000" b="1" spc="410" dirty="0">
                <a:solidFill>
                  <a:srgbClr val="FFFFFF"/>
                </a:solidFill>
                <a:effectLst/>
                <a:latin typeface="Calibri" panose="020F0502020204030204" pitchFamily="34" charset="0"/>
                <a:cs typeface="Calibri" panose="020F0502020204030204" pitchFamily="34" charset="0"/>
              </a:rPr>
              <a:t>PURPOSE</a:t>
            </a:r>
          </a:p>
          <a:p>
            <a:pPr algn="ctr"/>
            <a:r>
              <a:rPr lang="en-US" sz="3000" spc="40" dirty="0">
                <a:solidFill>
                  <a:srgbClr val="FFFFFF"/>
                </a:solidFill>
                <a:effectLst/>
                <a:latin typeface="Calibri" panose="020F0502020204030204" pitchFamily="34" charset="0"/>
                <a:cs typeface="Calibri" panose="020F0502020204030204" pitchFamily="34" charset="0"/>
              </a:rPr>
              <a:t>Working together to expand human potential, explore new horizons and enrich life for all.</a:t>
            </a:r>
          </a:p>
        </p:txBody>
      </p:sp>
      <p:sp>
        <p:nvSpPr>
          <p:cNvPr id="6" name="TextBox 5">
            <a:extLst>
              <a:ext uri="{FF2B5EF4-FFF2-40B4-BE49-F238E27FC236}">
                <a16:creationId xmlns:a16="http://schemas.microsoft.com/office/drawing/2014/main" id="{49BC435D-9E7C-BA09-53E6-F5D6030A9DF9}"/>
              </a:ext>
            </a:extLst>
          </p:cNvPr>
          <p:cNvSpPr txBox="1"/>
          <p:nvPr/>
        </p:nvSpPr>
        <p:spPr>
          <a:xfrm>
            <a:off x="3200400" y="3878358"/>
            <a:ext cx="11887200" cy="1938992"/>
          </a:xfrm>
          <a:prstGeom prst="rect">
            <a:avLst/>
          </a:prstGeom>
          <a:noFill/>
        </p:spPr>
        <p:txBody>
          <a:bodyPr wrap="square">
            <a:spAutoFit/>
          </a:bodyPr>
          <a:lstStyle/>
          <a:p>
            <a:pPr algn="ctr"/>
            <a:r>
              <a:rPr lang="en-US" sz="3000" b="1" i="0" spc="410" dirty="0">
                <a:solidFill>
                  <a:srgbClr val="FFFFFF"/>
                </a:solidFill>
                <a:effectLst/>
                <a:latin typeface="Calibri" panose="020F0502020204030204" pitchFamily="34" charset="0"/>
                <a:cs typeface="Calibri" panose="020F0502020204030204" pitchFamily="34" charset="0"/>
              </a:rPr>
              <a:t>MISSION </a:t>
            </a:r>
          </a:p>
          <a:p>
            <a:pPr algn="ctr"/>
            <a:r>
              <a:rPr lang="en-US" sz="3000" spc="40" dirty="0">
                <a:solidFill>
                  <a:srgbClr val="FFFFFF"/>
                </a:solidFill>
                <a:latin typeface="Calibri" panose="020F0502020204030204" pitchFamily="34" charset="0"/>
                <a:cs typeface="Calibri" panose="020F0502020204030204" pitchFamily="34" charset="0"/>
              </a:rPr>
              <a:t>C</a:t>
            </a:r>
            <a:r>
              <a:rPr lang="en-US" sz="3000" b="0" i="0" spc="40" dirty="0">
                <a:solidFill>
                  <a:srgbClr val="FFFFFF"/>
                </a:solidFill>
                <a:effectLst/>
                <a:latin typeface="Calibri" panose="020F0502020204030204" pitchFamily="34" charset="0"/>
                <a:cs typeface="Calibri" panose="020F0502020204030204" pitchFamily="34" charset="0"/>
              </a:rPr>
              <a:t>ontinuously improve how we educate and innovate so we can lead the way in developing adaptive problem-solvers capable of tackling our greatest challenges.</a:t>
            </a:r>
          </a:p>
        </p:txBody>
      </p:sp>
      <p:sp>
        <p:nvSpPr>
          <p:cNvPr id="8" name="TextBox 7">
            <a:extLst>
              <a:ext uri="{FF2B5EF4-FFF2-40B4-BE49-F238E27FC236}">
                <a16:creationId xmlns:a16="http://schemas.microsoft.com/office/drawing/2014/main" id="{86F4E68D-E046-1C17-6D19-E05600B12C38}"/>
              </a:ext>
            </a:extLst>
          </p:cNvPr>
          <p:cNvSpPr txBox="1"/>
          <p:nvPr/>
        </p:nvSpPr>
        <p:spPr>
          <a:xfrm>
            <a:off x="2362200" y="6340051"/>
            <a:ext cx="13944600" cy="1477328"/>
          </a:xfrm>
          <a:prstGeom prst="rect">
            <a:avLst/>
          </a:prstGeom>
          <a:noFill/>
        </p:spPr>
        <p:txBody>
          <a:bodyPr wrap="square">
            <a:spAutoFit/>
          </a:bodyPr>
          <a:lstStyle/>
          <a:p>
            <a:pPr algn="ctr"/>
            <a:r>
              <a:rPr lang="en-US" sz="3000" b="1" i="0" spc="410" dirty="0">
                <a:solidFill>
                  <a:srgbClr val="FFFFFF"/>
                </a:solidFill>
                <a:effectLst/>
                <a:latin typeface="Calibri" panose="020F0502020204030204" pitchFamily="34" charset="0"/>
                <a:cs typeface="Calibri" panose="020F0502020204030204" pitchFamily="34" charset="0"/>
              </a:rPr>
              <a:t>CORE VALUES</a:t>
            </a:r>
          </a:p>
          <a:p>
            <a:pPr algn="ctr"/>
            <a:r>
              <a:rPr lang="en-US" sz="3000" spc="100" dirty="0">
                <a:solidFill>
                  <a:srgbClr val="FFFFFF"/>
                </a:solidFill>
                <a:latin typeface="Calibri" panose="020F0502020204030204" pitchFamily="34" charset="0"/>
                <a:cs typeface="Calibri" panose="020F0502020204030204" pitchFamily="34" charset="0"/>
              </a:rPr>
              <a:t>INTEGRITY • COMPASSION • EXPLORATION • ADAPTATION</a:t>
            </a:r>
          </a:p>
          <a:p>
            <a:pPr algn="ctr"/>
            <a:r>
              <a:rPr lang="en-US" sz="3000" spc="100" dirty="0">
                <a:solidFill>
                  <a:srgbClr val="FFFFFF"/>
                </a:solidFill>
                <a:latin typeface="Calibri" panose="020F0502020204030204" pitchFamily="34" charset="0"/>
                <a:cs typeface="Calibri" panose="020F0502020204030204" pitchFamily="34" charset="0"/>
              </a:rPr>
              <a:t>INCLUSION • DETERMINATION</a:t>
            </a:r>
          </a:p>
        </p:txBody>
      </p:sp>
    </p:spTree>
    <p:extLst>
      <p:ext uri="{BB962C8B-B14F-4D97-AF65-F5344CB8AC3E}">
        <p14:creationId xmlns:p14="http://schemas.microsoft.com/office/powerpoint/2010/main" val="875337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356958"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3" name="object 3"/>
          <p:cNvSpPr txBox="1"/>
          <p:nvPr/>
        </p:nvSpPr>
        <p:spPr>
          <a:xfrm>
            <a:off x="9846186" y="2476500"/>
            <a:ext cx="7146414" cy="7162800"/>
          </a:xfrm>
          <a:prstGeom prst="rect">
            <a:avLst/>
          </a:prstGeom>
        </p:spPr>
        <p:txBody>
          <a:bodyPr vert="horz" wrap="square" lIns="0" tIns="86360" rIns="0" bIns="0" rtlCol="0">
            <a:noAutofit/>
          </a:bodyPr>
          <a:lstStyle/>
          <a:p>
            <a:pPr marL="514350" marR="0" indent="-514350">
              <a:spcBef>
                <a:spcPts val="0"/>
              </a:spcBef>
              <a:spcAft>
                <a:spcPts val="0"/>
              </a:spcAft>
              <a:buFont typeface="+mj-lt"/>
              <a:buAutoNum type="arabicPeriod"/>
            </a:pPr>
            <a:r>
              <a:rPr lang="en-US" sz="3200" dirty="0">
                <a:solidFill>
                  <a:schemeClr val="bg1"/>
                </a:solidFill>
                <a:effectLst/>
                <a:latin typeface="Calibri" panose="020F0502020204030204" pitchFamily="34" charset="0"/>
                <a:ea typeface="Calibri" panose="020F0502020204030204" pitchFamily="34" charset="0"/>
              </a:rPr>
              <a:t>Define asthma and be able to recognize an asthma exacerbation </a:t>
            </a:r>
          </a:p>
          <a:p>
            <a:pPr marL="514350" marR="0" indent="-514350">
              <a:spcBef>
                <a:spcPts val="0"/>
              </a:spcBef>
              <a:spcAft>
                <a:spcPts val="0"/>
              </a:spcAft>
              <a:buFont typeface="+mj-lt"/>
              <a:buAutoNum type="arabicPeriod"/>
            </a:pPr>
            <a:r>
              <a:rPr lang="en-US" sz="3200" dirty="0">
                <a:solidFill>
                  <a:schemeClr val="bg1"/>
                </a:solidFill>
                <a:effectLst/>
                <a:latin typeface="Calibri" panose="020F0502020204030204" pitchFamily="34" charset="0"/>
                <a:ea typeface="Calibri" panose="020F0502020204030204" pitchFamily="34" charset="0"/>
              </a:rPr>
              <a:t>Identify asthma triggers and how changes in the classroom help students avoid these triggers </a:t>
            </a:r>
          </a:p>
          <a:p>
            <a:pPr marL="514350" indent="-514350">
              <a:buFont typeface="+mj-lt"/>
              <a:buAutoNum type="arabicPeriod"/>
            </a:pPr>
            <a:r>
              <a:rPr lang="en-US" sz="3200" dirty="0">
                <a:solidFill>
                  <a:schemeClr val="bg1"/>
                </a:solidFill>
                <a:effectLst/>
                <a:latin typeface="Calibri" panose="020F0502020204030204" pitchFamily="34" charset="0"/>
                <a:ea typeface="Calibri" panose="020F0502020204030204" pitchFamily="34" charset="0"/>
              </a:rPr>
              <a:t>Understand what medications are used in case of an asthma emergency in the school </a:t>
            </a:r>
          </a:p>
          <a:p>
            <a:pPr marL="514350" marR="0" indent="-514350">
              <a:spcBef>
                <a:spcPts val="0"/>
              </a:spcBef>
              <a:spcAft>
                <a:spcPts val="0"/>
              </a:spcAft>
              <a:buFont typeface="+mj-lt"/>
              <a:buAutoNum type="arabicPeriod"/>
            </a:pPr>
            <a:r>
              <a:rPr lang="en-US" sz="3200" dirty="0">
                <a:solidFill>
                  <a:schemeClr val="bg1"/>
                </a:solidFill>
                <a:effectLst/>
                <a:latin typeface="Calibri" panose="020F0502020204030204" pitchFamily="34" charset="0"/>
                <a:ea typeface="Calibri" panose="020F0502020204030204" pitchFamily="34" charset="0"/>
              </a:rPr>
              <a:t>Understand what an asthma action plan is and how to follow one </a:t>
            </a:r>
          </a:p>
          <a:p>
            <a:pPr marL="514350" marR="0" indent="-514350">
              <a:spcBef>
                <a:spcPts val="0"/>
              </a:spcBef>
              <a:spcAft>
                <a:spcPts val="0"/>
              </a:spcAft>
              <a:buFont typeface="+mj-lt"/>
              <a:buAutoNum type="arabicPeriod"/>
            </a:pPr>
            <a:r>
              <a:rPr lang="en-US" sz="3200" dirty="0">
                <a:solidFill>
                  <a:schemeClr val="bg1"/>
                </a:solidFill>
                <a:effectLst/>
                <a:latin typeface="Calibri" panose="020F0502020204030204" pitchFamily="34" charset="0"/>
                <a:ea typeface="Calibri" panose="020F0502020204030204" pitchFamily="34" charset="0"/>
              </a:rPr>
              <a:t>Respiratory illnesses and asthma </a:t>
            </a:r>
          </a:p>
        </p:txBody>
      </p:sp>
      <p:sp>
        <p:nvSpPr>
          <p:cNvPr id="4" name="object 4"/>
          <p:cNvSpPr txBox="1"/>
          <p:nvPr/>
        </p:nvSpPr>
        <p:spPr>
          <a:xfrm>
            <a:off x="9677400" y="1665392"/>
            <a:ext cx="5186045" cy="640715"/>
          </a:xfrm>
          <a:prstGeom prst="rect">
            <a:avLst/>
          </a:prstGeom>
        </p:spPr>
        <p:txBody>
          <a:bodyPr vert="horz" wrap="square" lIns="0" tIns="17145" rIns="0" bIns="0" rtlCol="0">
            <a:noAutofit/>
          </a:bodyPr>
          <a:lstStyle/>
          <a:p>
            <a:pPr marL="12700">
              <a:lnSpc>
                <a:spcPct val="100000"/>
              </a:lnSpc>
              <a:spcBef>
                <a:spcPts val="135"/>
              </a:spcBef>
              <a:tabLst>
                <a:tab pos="2440305" algn="l"/>
                <a:tab pos="3320415" algn="l"/>
              </a:tabLst>
            </a:pPr>
            <a:r>
              <a:rPr lang="en-US" sz="4000" dirty="0">
                <a:solidFill>
                  <a:srgbClr val="81D3EB"/>
                </a:solidFill>
                <a:latin typeface="Calibri" panose="020F0502020204030204" pitchFamily="34" charset="0"/>
                <a:cs typeface="Calibri" panose="020F0502020204030204" pitchFamily="34" charset="0"/>
              </a:rPr>
              <a:t>AGENDA</a:t>
            </a:r>
            <a:endParaRPr lang="en-US" sz="4000" dirty="0">
              <a:latin typeface="Calibri" panose="020F0502020204030204" pitchFamily="34" charset="0"/>
              <a:cs typeface="Calibri" panose="020F0502020204030204" pitchFamily="34" charset="0"/>
            </a:endParaRPr>
          </a:p>
        </p:txBody>
      </p:sp>
      <p:sp>
        <p:nvSpPr>
          <p:cNvPr id="5" name="object 5"/>
          <p:cNvSpPr/>
          <p:nvPr/>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sp>
        <p:nvSpPr>
          <p:cNvPr id="6" name="object 6"/>
          <p:cNvSpPr txBox="1"/>
          <p:nvPr/>
        </p:nvSpPr>
        <p:spPr>
          <a:xfrm>
            <a:off x="1409203" y="4029663"/>
            <a:ext cx="5923280" cy="2249805"/>
          </a:xfrm>
          <a:prstGeom prst="rect">
            <a:avLst/>
          </a:prstGeom>
        </p:spPr>
        <p:txBody>
          <a:bodyPr vert="horz" wrap="square" lIns="0" tIns="137160" rIns="0" bIns="0" rtlCol="0">
            <a:noAutofit/>
          </a:bodyPr>
          <a:lstStyle/>
          <a:p>
            <a:pPr marR="5080" algn="r">
              <a:lnSpc>
                <a:spcPct val="100000"/>
              </a:lnSpc>
              <a:spcBef>
                <a:spcPts val="1080"/>
              </a:spcBef>
            </a:pPr>
            <a:r>
              <a:rPr sz="6450" spc="300" dirty="0">
                <a:solidFill>
                  <a:srgbClr val="FFFFFF"/>
                </a:solidFill>
                <a:latin typeface="Calibri" panose="020F0502020204030204" pitchFamily="34" charset="0"/>
                <a:cs typeface="Calibri" panose="020F0502020204030204" pitchFamily="34" charset="0"/>
              </a:rPr>
              <a:t>TODAY'S</a:t>
            </a:r>
            <a:endParaRPr sz="6450" spc="300" dirty="0">
              <a:latin typeface="Calibri" panose="020F0502020204030204" pitchFamily="34" charset="0"/>
              <a:cs typeface="Calibri" panose="020F0502020204030204" pitchFamily="34" charset="0"/>
            </a:endParaRPr>
          </a:p>
          <a:p>
            <a:pPr marR="5080" algn="r">
              <a:lnSpc>
                <a:spcPct val="100000"/>
              </a:lnSpc>
              <a:spcBef>
                <a:spcPts val="985"/>
              </a:spcBef>
            </a:pPr>
            <a:r>
              <a:rPr sz="6500" spc="300" dirty="0">
                <a:solidFill>
                  <a:srgbClr val="FFFFFF"/>
                </a:solidFill>
                <a:latin typeface="Calibri" panose="020F0502020204030204" pitchFamily="34" charset="0"/>
                <a:cs typeface="Calibri" panose="020F0502020204030204" pitchFamily="34" charset="0"/>
              </a:rPr>
              <a:t>PRESENTATION</a:t>
            </a:r>
            <a:endParaRPr sz="6500" spc="300" dirty="0">
              <a:latin typeface="Calibri" panose="020F0502020204030204" pitchFamily="34" charset="0"/>
              <a:cs typeface="Calibri" panose="020F0502020204030204" pitchFamily="34" charset="0"/>
            </a:endParaRPr>
          </a:p>
        </p:txBody>
      </p:sp>
      <p:pic>
        <p:nvPicPr>
          <p:cNvPr id="9" name="Picture 8" descr="Text&#10;&#10;Description automatically generated">
            <a:extLst>
              <a:ext uri="{FF2B5EF4-FFF2-40B4-BE49-F238E27FC236}">
                <a16:creationId xmlns:a16="http://schemas.microsoft.com/office/drawing/2014/main" id="{274D3870-13BF-F347-BDDD-C9E2A6FE7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114300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What is Asthma? </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9" name="TextBox 8">
            <a:extLst>
              <a:ext uri="{FF2B5EF4-FFF2-40B4-BE49-F238E27FC236}">
                <a16:creationId xmlns:a16="http://schemas.microsoft.com/office/drawing/2014/main" id="{C8706A2F-238A-D2BF-E93F-D841159C8EFC}"/>
              </a:ext>
            </a:extLst>
          </p:cNvPr>
          <p:cNvSpPr txBox="1"/>
          <p:nvPr/>
        </p:nvSpPr>
        <p:spPr>
          <a:xfrm>
            <a:off x="3276600" y="2933700"/>
            <a:ext cx="13487400" cy="5447645"/>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Respiratory symptoms that vary over time </a:t>
            </a:r>
          </a:p>
          <a:p>
            <a:pPr marL="742950" lvl="1" indent="-285750"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Cough </a:t>
            </a:r>
          </a:p>
          <a:p>
            <a:pPr marL="742950" lvl="1" indent="-285750"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Shortness of breath </a:t>
            </a:r>
          </a:p>
          <a:p>
            <a:pPr marL="742950" lvl="1" indent="-285750"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Wheeze</a:t>
            </a:r>
          </a:p>
          <a:p>
            <a:pPr marL="742950" lvl="1" indent="-285750"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Chest tightness </a:t>
            </a:r>
          </a:p>
          <a:p>
            <a:pPr marL="742950" lvl="1" indent="-285750"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Trouble breathing </a:t>
            </a:r>
          </a:p>
          <a:p>
            <a:pPr rtl="0" fontAlgn="base">
              <a:spcBef>
                <a:spcPts val="0"/>
              </a:spcBef>
              <a:spcAft>
                <a:spcPts val="120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Chronic </a:t>
            </a:r>
          </a:p>
          <a:p>
            <a:pPr rtl="0" fontAlgn="base">
              <a:spcBef>
                <a:spcPts val="0"/>
              </a:spcBef>
              <a:spcAft>
                <a:spcPts val="0"/>
              </a:spcAft>
              <a:buFont typeface="Arial" panose="020B0604020202020204" pitchFamily="34" charset="0"/>
              <a:buChar char="•"/>
            </a:pPr>
            <a:r>
              <a:rPr lang="en-US" sz="4000" b="0" i="0" u="none" strike="noStrike" dirty="0">
                <a:solidFill>
                  <a:srgbClr val="595959"/>
                </a:solidFill>
                <a:effectLst/>
                <a:latin typeface="Arial" panose="020B0604020202020204" pitchFamily="34" charset="0"/>
              </a:rPr>
              <a:t>Maybe life threatening </a:t>
            </a:r>
          </a:p>
          <a:p>
            <a:endParaRPr lang="en-US" dirty="0"/>
          </a:p>
        </p:txBody>
      </p:sp>
      <p:pic>
        <p:nvPicPr>
          <p:cNvPr id="1026" name="Picture 2">
            <a:extLst>
              <a:ext uri="{FF2B5EF4-FFF2-40B4-BE49-F238E27FC236}">
                <a16:creationId xmlns:a16="http://schemas.microsoft.com/office/drawing/2014/main" id="{786A4B10-A5E2-B81D-61D6-915DD3D7E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345" y="5295900"/>
            <a:ext cx="9257655"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163265" y="1394233"/>
            <a:ext cx="13076141" cy="1130300"/>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What does an asthma exacerbation look like</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114300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What is Asthma? </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35C4B00A-EA9F-8396-5196-9C16585C3B90}"/>
              </a:ext>
            </a:extLst>
          </p:cNvPr>
          <p:cNvSpPr txBox="1"/>
          <p:nvPr/>
        </p:nvSpPr>
        <p:spPr>
          <a:xfrm>
            <a:off x="3173329" y="3390900"/>
            <a:ext cx="4457700" cy="3970318"/>
          </a:xfrm>
          <a:prstGeom prst="rect">
            <a:avLst/>
          </a:prstGeom>
          <a:noFill/>
        </p:spPr>
        <p:txBody>
          <a:bodyPr wrap="square" rtlCol="0">
            <a:spAutoFit/>
          </a:bodyPr>
          <a:lstStyle/>
          <a:p>
            <a:r>
              <a:rPr lang="en-US" sz="2800" u="sng" dirty="0">
                <a:solidFill>
                  <a:schemeClr val="accent6">
                    <a:lumMod val="50000"/>
                  </a:schemeClr>
                </a:solidFill>
                <a:latin typeface="Arial" panose="020B0604020202020204" pitchFamily="34" charset="0"/>
                <a:ea typeface="Tahoma" panose="020B0604030504040204" pitchFamily="34" charset="0"/>
                <a:cs typeface="Arial" panose="020B0604020202020204" pitchFamily="34" charset="0"/>
              </a:rPr>
              <a:t>Early asthma warning signs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Shortness of breath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Cough</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Feeling tired or weak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Chest tightness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Stomachache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Back pain or itching </a:t>
            </a:r>
          </a:p>
          <a:p>
            <a:pPr marL="285750" indent="-285750">
              <a:buFont typeface="Arial" panose="020B0604020202020204" pitchFamily="34" charset="0"/>
              <a:buChar char="•"/>
            </a:pPr>
            <a:endParaRPr lang="en-US" sz="2800" dirty="0">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7E6B1C-4BFD-2313-79F5-C11A6C291AB0}"/>
              </a:ext>
            </a:extLst>
          </p:cNvPr>
          <p:cNvSpPr txBox="1"/>
          <p:nvPr/>
        </p:nvSpPr>
        <p:spPr>
          <a:xfrm>
            <a:off x="7544336" y="4060675"/>
            <a:ext cx="4191000" cy="4832092"/>
          </a:xfrm>
          <a:prstGeom prst="rect">
            <a:avLst/>
          </a:prstGeom>
          <a:noFill/>
        </p:spPr>
        <p:txBody>
          <a:bodyPr wrap="square" rtlCol="0">
            <a:spAutoFit/>
          </a:bodyPr>
          <a:lstStyle/>
          <a:p>
            <a:pPr rtl="0">
              <a:spcBef>
                <a:spcPts val="0"/>
              </a:spcBef>
              <a:spcAft>
                <a:spcPts val="0"/>
              </a:spcAft>
            </a:pPr>
            <a:r>
              <a:rPr lang="en-US" sz="2800" b="0" i="0" u="sng" dirty="0">
                <a:solidFill>
                  <a:srgbClr val="000000"/>
                </a:solidFill>
                <a:effectLst/>
                <a:latin typeface="Arial" panose="020B0604020202020204" pitchFamily="34" charset="0"/>
                <a:cs typeface="Arial" panose="020B0604020202020204" pitchFamily="34" charset="0"/>
              </a:rPr>
              <a:t>Serious asthma warning signs </a:t>
            </a:r>
            <a:endParaRPr lang="en-US" sz="2800" b="0" dirty="0">
              <a:effectLst/>
              <a:latin typeface="Arial" panose="020B0604020202020204" pitchFamily="34" charset="0"/>
              <a:cs typeface="Arial" panose="020B0604020202020204" pitchFamily="34" charset="0"/>
            </a:endParaRP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Medications are not working or do not last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Wheezing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Increased coughing of chest tightness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Inability to do usual activity </a:t>
            </a:r>
          </a:p>
          <a:p>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85939AA-FDF3-54EE-B6CC-0BDEF6B0EB27}"/>
              </a:ext>
            </a:extLst>
          </p:cNvPr>
          <p:cNvSpPr txBox="1"/>
          <p:nvPr/>
        </p:nvSpPr>
        <p:spPr>
          <a:xfrm>
            <a:off x="12355964" y="5376059"/>
            <a:ext cx="5867400" cy="3970318"/>
          </a:xfrm>
          <a:prstGeom prst="rect">
            <a:avLst/>
          </a:prstGeom>
          <a:noFill/>
        </p:spPr>
        <p:txBody>
          <a:bodyPr wrap="square" rtlCol="0">
            <a:spAutoFit/>
          </a:bodyPr>
          <a:lstStyle/>
          <a:p>
            <a:pPr rtl="0">
              <a:spcBef>
                <a:spcPts val="0"/>
              </a:spcBef>
              <a:spcAft>
                <a:spcPts val="0"/>
              </a:spcAft>
            </a:pPr>
            <a:r>
              <a:rPr lang="en-US" sz="2800" b="0" i="0" u="sng" dirty="0">
                <a:solidFill>
                  <a:srgbClr val="000000"/>
                </a:solidFill>
                <a:effectLst/>
                <a:latin typeface="Arial" panose="020B0604020202020204" pitchFamily="34" charset="0"/>
                <a:cs typeface="Arial" panose="020B0604020202020204" pitchFamily="34" charset="0"/>
              </a:rPr>
              <a:t>SEVERE asthma warning signs </a:t>
            </a:r>
            <a:br>
              <a:rPr lang="en-US" sz="2800" dirty="0">
                <a:latin typeface="Arial" panose="020B0604020202020204" pitchFamily="34" charset="0"/>
                <a:cs typeface="Arial" panose="020B0604020202020204" pitchFamily="34" charset="0"/>
              </a:rPr>
            </a:br>
            <a:r>
              <a:rPr lang="en-US" sz="2800" b="0" i="0" u="none" strike="noStrike" dirty="0">
                <a:solidFill>
                  <a:srgbClr val="000000"/>
                </a:solidFill>
                <a:effectLst/>
                <a:latin typeface="Arial" panose="020B0604020202020204" pitchFamily="34" charset="0"/>
                <a:cs typeface="Arial" panose="020B0604020202020204" pitchFamily="34" charset="0"/>
              </a:rPr>
              <a:t>Severe shortness of breath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Difficulty walking or talking</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Hypoxia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Increased work of breathing (tripoding, sucking in skin at ribs or neck, nasal flaring)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cs typeface="Arial" panose="020B0604020202020204" pitchFamily="34" charset="0"/>
              </a:rPr>
              <a:t>Blue or gray lips and nail beds</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26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6" name="object 6"/>
          <p:cNvSpPr txBox="1">
            <a:spLocks noGrp="1"/>
          </p:cNvSpPr>
          <p:nvPr>
            <p:ph type="title" idx="4294967295"/>
          </p:nvPr>
        </p:nvSpPr>
        <p:spPr>
          <a:xfrm>
            <a:off x="3276600" y="124196"/>
            <a:ext cx="83058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Asthma Triggers</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3D39E538-68FA-9051-62D2-DF254195D011}"/>
              </a:ext>
            </a:extLst>
          </p:cNvPr>
          <p:cNvSpPr txBox="1"/>
          <p:nvPr/>
        </p:nvSpPr>
        <p:spPr>
          <a:xfrm>
            <a:off x="3505200" y="3238500"/>
            <a:ext cx="11353800" cy="5539978"/>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Smoke exposures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Perfumes and strong odors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Air pollution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Hot or cold temperatures and changes in weather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Strong emotions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Exercise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Animals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Mold</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Pollen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Rodents and roaches</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Dust mites  </a:t>
            </a:r>
          </a:p>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Respiratory illness</a:t>
            </a:r>
          </a:p>
          <a:p>
            <a:endParaRPr lang="en-US" dirty="0"/>
          </a:p>
        </p:txBody>
      </p:sp>
      <p:pic>
        <p:nvPicPr>
          <p:cNvPr id="2050" name="Picture 2">
            <a:extLst>
              <a:ext uri="{FF2B5EF4-FFF2-40B4-BE49-F238E27FC236}">
                <a16:creationId xmlns:a16="http://schemas.microsoft.com/office/drawing/2014/main" id="{F3F0F1CA-B923-13F9-1720-1924FFC82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4361" y="419100"/>
            <a:ext cx="446087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42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527455"/>
            <a:ext cx="8656542" cy="102524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5400" spc="229" dirty="0">
                <a:solidFill>
                  <a:srgbClr val="81D3EB"/>
                </a:solidFill>
                <a:latin typeface="Calibri" panose="020F0502020204030204" pitchFamily="34" charset="0"/>
                <a:cs typeface="Calibri" panose="020F0502020204030204" pitchFamily="34" charset="0"/>
              </a:rPr>
              <a:t>NHLBI Guidelines </a:t>
            </a:r>
            <a:endParaRPr lang="en-US" sz="54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9157112" cy="1130299"/>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Allergen mitigation</a:t>
            </a:r>
            <a:endParaRPr dirty="0">
              <a:solidFill>
                <a:schemeClr val="bg1"/>
              </a:solidFill>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2" name="TextBox 1">
            <a:extLst>
              <a:ext uri="{FF2B5EF4-FFF2-40B4-BE49-F238E27FC236}">
                <a16:creationId xmlns:a16="http://schemas.microsoft.com/office/drawing/2014/main" id="{3C1E7CEE-CE01-D056-BCA8-4B344BFBFC3F}"/>
              </a:ext>
            </a:extLst>
          </p:cNvPr>
          <p:cNvSpPr txBox="1"/>
          <p:nvPr/>
        </p:nvSpPr>
        <p:spPr>
          <a:xfrm>
            <a:off x="3733800" y="3291381"/>
            <a:ext cx="12649200" cy="5221942"/>
          </a:xfrm>
          <a:prstGeom prst="rect">
            <a:avLst/>
          </a:prstGeom>
          <a:noFill/>
        </p:spPr>
        <p:txBody>
          <a:bodyPr wrap="square" rtlCol="0">
            <a:spAutoFit/>
          </a:bodyPr>
          <a:lstStyle/>
          <a:p>
            <a:pPr marL="457200" indent="-457200" rtl="0" fontAlgn="base">
              <a:spcBef>
                <a:spcPts val="0"/>
              </a:spcBef>
              <a:spcAft>
                <a:spcPts val="0"/>
              </a:spcAft>
              <a:buFont typeface="Arial" panose="020B0604020202020204" pitchFamily="34" charset="0"/>
              <a:buChar char="•"/>
            </a:pPr>
            <a:r>
              <a:rPr lang="en-US" sz="3200" b="1" dirty="0">
                <a:solidFill>
                  <a:srgbClr val="000000"/>
                </a:solidFill>
                <a:latin typeface="Arial" panose="020B0604020202020204" pitchFamily="34" charset="0"/>
                <a:cs typeface="Arial" panose="020B0604020202020204" pitchFamily="34" charset="0"/>
              </a:rPr>
              <a:t> M</a:t>
            </a:r>
            <a:r>
              <a:rPr lang="en-US" sz="3200" b="1" i="0" u="none" strike="noStrike" dirty="0">
                <a:solidFill>
                  <a:srgbClr val="000000"/>
                </a:solidFill>
                <a:effectLst/>
                <a:latin typeface="Arial" panose="020B0604020202020204" pitchFamily="34" charset="0"/>
                <a:cs typeface="Arial" panose="020B0604020202020204" pitchFamily="34" charset="0"/>
              </a:rPr>
              <a:t>ulticomponent allergen-specific mitigation</a:t>
            </a:r>
            <a:r>
              <a:rPr lang="en-US" sz="3200" b="0" i="0" u="none" strike="noStrike" dirty="0">
                <a:solidFill>
                  <a:srgbClr val="000000"/>
                </a:solidFill>
                <a:effectLst/>
                <a:latin typeface="Arial" panose="020B0604020202020204" pitchFamily="34" charset="0"/>
                <a:cs typeface="Arial" panose="020B0604020202020204" pitchFamily="34" charset="0"/>
              </a:rPr>
              <a:t> intervention </a:t>
            </a:r>
            <a:r>
              <a:rPr lang="en-US" sz="3200" dirty="0">
                <a:solidFill>
                  <a:srgbClr val="000000"/>
                </a:solidFill>
                <a:latin typeface="Arial" panose="020B0604020202020204" pitchFamily="34" charset="0"/>
                <a:cs typeface="Arial" panose="020B0604020202020204" pitchFamily="34" charset="0"/>
              </a:rPr>
              <a:t>if symptomatic and diagnosed with </a:t>
            </a:r>
            <a:r>
              <a:rPr lang="en-US" sz="3200" b="0" i="0" u="none" strike="noStrike" dirty="0">
                <a:solidFill>
                  <a:srgbClr val="000000"/>
                </a:solidFill>
                <a:effectLst/>
                <a:latin typeface="Arial" panose="020B0604020202020204" pitchFamily="34" charset="0"/>
                <a:cs typeface="Arial" panose="020B0604020202020204" pitchFamily="34" charset="0"/>
              </a:rPr>
              <a:t>allergies </a:t>
            </a:r>
          </a:p>
          <a:p>
            <a:pPr marL="457200" indent="-457200" fontAlgn="base">
              <a:buFont typeface="Arial" panose="020B0604020202020204" pitchFamily="34" charset="0"/>
              <a:buChar char="•"/>
            </a:pPr>
            <a:r>
              <a:rPr lang="en-US" sz="3200" b="1" i="0" u="none" strike="noStrike" dirty="0">
                <a:solidFill>
                  <a:srgbClr val="000000"/>
                </a:solidFill>
                <a:effectLst/>
                <a:latin typeface="Arial" panose="020B0604020202020204" pitchFamily="34" charset="0"/>
                <a:cs typeface="Arial" panose="020B0604020202020204" pitchFamily="34" charset="0"/>
              </a:rPr>
              <a:t> Integrated pest management</a:t>
            </a:r>
            <a:r>
              <a:rPr lang="en-US" sz="3200" b="0" i="0" u="none" strike="noStrike" dirty="0">
                <a:solidFill>
                  <a:srgbClr val="000000"/>
                </a:solidFill>
                <a:effectLst/>
                <a:latin typeface="Arial" panose="020B0604020202020204" pitchFamily="34" charset="0"/>
                <a:cs typeface="Arial" panose="020B0604020202020204" pitchFamily="34" charset="0"/>
              </a:rPr>
              <a:t> for individuals with asthma who have sensitization or symptoms related to exposure to pests (cockroaches and rodents)</a:t>
            </a:r>
          </a:p>
          <a:p>
            <a:pPr marL="457200" indent="-457200" fontAlgn="base">
              <a:spcAft>
                <a:spcPts val="1600"/>
              </a:spcAft>
              <a:buFont typeface="Arial" panose="020B0604020202020204" pitchFamily="34" charset="0"/>
              <a:buChar char="•"/>
            </a:pPr>
            <a:r>
              <a:rPr lang="en-US" sz="3200" b="1" i="0" u="none" strike="noStrike" dirty="0">
                <a:solidFill>
                  <a:srgbClr val="000000"/>
                </a:solidFill>
                <a:effectLst/>
                <a:latin typeface="Arial" panose="020B0604020202020204" pitchFamily="34" charset="0"/>
                <a:cs typeface="Arial" panose="020B0604020202020204" pitchFamily="34" charset="0"/>
              </a:rPr>
              <a:t>Impermeable pillow/mattress covers </a:t>
            </a:r>
            <a:r>
              <a:rPr lang="en-US" sz="3200" b="0" i="0" u="none" strike="noStrike" dirty="0">
                <a:solidFill>
                  <a:srgbClr val="000000"/>
                </a:solidFill>
                <a:effectLst/>
                <a:latin typeface="Arial" panose="020B0604020202020204" pitchFamily="34" charset="0"/>
                <a:cs typeface="Arial" panose="020B0604020202020204" pitchFamily="34" charset="0"/>
              </a:rPr>
              <a:t>only as part of a multicomponent allergen mitigation intervention if dust mite allergic and asthmatic</a:t>
            </a:r>
          </a:p>
          <a:p>
            <a:br>
              <a:rPr lang="en-US" sz="3200" b="0" dirty="0">
                <a:effectLst/>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71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819402" y="2"/>
            <a:ext cx="15469012" cy="2664268"/>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5" name="object 5"/>
          <p:cNvSpPr txBox="1"/>
          <p:nvPr/>
        </p:nvSpPr>
        <p:spPr>
          <a:xfrm>
            <a:off x="5211858" y="1639025"/>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Smoke</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3276600" y="124196"/>
            <a:ext cx="9157112"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Allergen Mitigation </a:t>
            </a:r>
            <a:endParaRPr dirty="0">
              <a:solidFill>
                <a:schemeClr val="bg1"/>
              </a:solidFill>
            </a:endParaRPr>
          </a:p>
        </p:txBody>
      </p:sp>
      <p:pic>
        <p:nvPicPr>
          <p:cNvPr id="10" name="object 10"/>
          <p:cNvPicPr/>
          <p:nvPr/>
        </p:nvPicPr>
        <p:blipFill rotWithShape="1">
          <a:blip r:embed="rId2">
            <a:extLst>
              <a:ext uri="{28A0092B-C50C-407E-A947-70E740481C1C}">
                <a14:useLocalDpi xmlns:a14="http://schemas.microsoft.com/office/drawing/2010/main" val="0"/>
              </a:ext>
            </a:extLst>
          </a:blip>
          <a:srcRect l="1324" t="6000" b="8738"/>
          <a:stretch/>
        </p:blipFill>
        <p:spPr>
          <a:xfrm>
            <a:off x="1" y="1"/>
            <a:ext cx="2819400"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extBox 3">
            <a:extLst>
              <a:ext uri="{FF2B5EF4-FFF2-40B4-BE49-F238E27FC236}">
                <a16:creationId xmlns:a16="http://schemas.microsoft.com/office/drawing/2014/main" id="{1BDBD74A-31AB-A304-86E4-6142E8F20431}"/>
              </a:ext>
            </a:extLst>
          </p:cNvPr>
          <p:cNvSpPr txBox="1"/>
          <p:nvPr/>
        </p:nvSpPr>
        <p:spPr>
          <a:xfrm>
            <a:off x="3124200" y="3048800"/>
            <a:ext cx="6637749" cy="3200876"/>
          </a:xfrm>
          <a:prstGeom prst="rect">
            <a:avLst/>
          </a:prstGeom>
          <a:noFill/>
        </p:spPr>
        <p:txBody>
          <a:bodyPr wrap="square">
            <a:spAutoFit/>
          </a:bodyPr>
          <a:lstStyle/>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Do not smoke on school grounds </a:t>
            </a:r>
          </a:p>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If school staff smokes have them not smoke on their way to work </a:t>
            </a:r>
          </a:p>
          <a:p>
            <a:pPr marL="457200" indent="-457200" rtl="0" fontAlgn="base">
              <a:spcBef>
                <a:spcPts val="0"/>
              </a:spcBef>
              <a:spcAft>
                <a:spcPts val="120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Use smoke jackets </a:t>
            </a:r>
          </a:p>
          <a:p>
            <a:pPr marL="457200" indent="-457200" rtl="0" fontAlgn="base">
              <a:spcBef>
                <a:spcPts val="0"/>
              </a:spcBef>
              <a:spcAft>
                <a:spcPts val="0"/>
              </a:spcAft>
              <a:buFont typeface="Arial" panose="020B0604020202020204" pitchFamily="34" charset="0"/>
              <a:buChar char="•"/>
            </a:pPr>
            <a:r>
              <a:rPr lang="en-US" sz="3200" b="0" i="0" u="none" strike="noStrike" dirty="0">
                <a:solidFill>
                  <a:srgbClr val="0C234B"/>
                </a:solidFill>
                <a:effectLst/>
                <a:latin typeface="Arial" panose="020B0604020202020204" pitchFamily="34" charset="0"/>
              </a:rPr>
              <a:t>Wash hands after smoking </a:t>
            </a:r>
          </a:p>
        </p:txBody>
      </p:sp>
      <p:pic>
        <p:nvPicPr>
          <p:cNvPr id="3074" name="Picture 2">
            <a:extLst>
              <a:ext uri="{FF2B5EF4-FFF2-40B4-BE49-F238E27FC236}">
                <a16:creationId xmlns:a16="http://schemas.microsoft.com/office/drawing/2014/main" id="{C883B741-7FF4-9C05-6BD5-418409851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148" y="558816"/>
            <a:ext cx="7934325" cy="952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4882"/>
      </p:ext>
    </p:extLst>
  </p:cSld>
  <p:clrMapOvr>
    <a:masterClrMapping/>
  </p:clrMapOvr>
</p:sld>
</file>

<file path=ppt/theme/theme1.xml><?xml version="1.0" encoding="utf-8"?>
<a:theme xmlns:a="http://schemas.openxmlformats.org/drawingml/2006/main" name="UArizona">
  <a:themeElements>
    <a:clrScheme name="UArizona">
      <a:dk1>
        <a:srgbClr val="0C234B"/>
      </a:dk1>
      <a:lt1>
        <a:srgbClr val="FFFFFF"/>
      </a:lt1>
      <a:dk2>
        <a:srgbClr val="1F497D"/>
      </a:dk2>
      <a:lt2>
        <a:srgbClr val="FFFFFF"/>
      </a:lt2>
      <a:accent1>
        <a:srgbClr val="25669A"/>
      </a:accent1>
      <a:accent2>
        <a:srgbClr val="BB1B29"/>
      </a:accent2>
      <a:accent3>
        <a:srgbClr val="EF4056"/>
      </a:accent3>
      <a:accent4>
        <a:srgbClr val="90DAEF"/>
      </a:accent4>
      <a:accent5>
        <a:srgbClr val="25669A"/>
      </a:accent5>
      <a:accent6>
        <a:srgbClr val="1E5188"/>
      </a:accent6>
      <a:hlink>
        <a:srgbClr val="FFFFFF"/>
      </a:hlink>
      <a:folHlink>
        <a:srgbClr val="BB1B2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id="{F050E6FF-45A1-C64D-8D05-41DFF266D74B}" vid="{8061C59E-3A69-7A49-9391-6E80FFB84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UArizona</Template>
  <TotalTime>1104</TotalTime>
  <Words>1258</Words>
  <Application>Microsoft Office PowerPoint</Application>
  <PresentationFormat>Custom</PresentationFormat>
  <Paragraphs>194</Paragraphs>
  <Slides>28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UArizona</vt:lpstr>
      <vt:lpstr>THE UNIVERSITY OF ARIZONA – Pediatric Pulmonary</vt:lpstr>
      <vt:lpstr>PowerPoint Presentation</vt:lpstr>
      <vt:lpstr>PowerPoint Presentation</vt:lpstr>
      <vt:lpstr>PowerPoint Presentation</vt:lpstr>
      <vt:lpstr>What is Asthma? </vt:lpstr>
      <vt:lpstr>What is Asthma? </vt:lpstr>
      <vt:lpstr>Asthma Triggers</vt:lpstr>
      <vt:lpstr>Allergen mitigation</vt:lpstr>
      <vt:lpstr>Allergen Mitigation </vt:lpstr>
      <vt:lpstr>Allergen Mitigation</vt:lpstr>
      <vt:lpstr>Allergen Mitigation</vt:lpstr>
      <vt:lpstr>Allergen Mitigation </vt:lpstr>
      <vt:lpstr>Allergen Mitigation </vt:lpstr>
      <vt:lpstr>Asthma Medications </vt:lpstr>
      <vt:lpstr>Asthma Medications </vt:lpstr>
      <vt:lpstr>Asthma Medication</vt:lpstr>
      <vt:lpstr>Asthma Medication </vt:lpstr>
      <vt:lpstr>Asthma Medication </vt:lpstr>
      <vt:lpstr>Asthma Medication </vt:lpstr>
      <vt:lpstr>Asthma Medication </vt:lpstr>
      <vt:lpstr>SLIDE TITLE</vt:lpstr>
      <vt:lpstr>Spacer</vt:lpstr>
      <vt:lpstr>What plans should school have for kids </vt:lpstr>
      <vt:lpstr>Emergency response plan </vt:lpstr>
      <vt:lpstr>SLIDE TITLE</vt:lpstr>
      <vt:lpstr>Communication is critical</vt:lpstr>
      <vt:lpstr>Asthma and Respiratory Illnesses  </vt:lpstr>
      <vt:lpstr>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ARIZONA – DEPARTMENT NAME</dc:title>
  <dc:creator>Benton, Lauren D - (laurenbenton)</dc:creator>
  <cp:lastModifiedBy>Benton, Lauren D - (laurenbenton)</cp:lastModifiedBy>
  <cp:revision>24</cp:revision>
  <dcterms:created xsi:type="dcterms:W3CDTF">2021-02-22T16:48:29Z</dcterms:created>
  <dcterms:modified xsi:type="dcterms:W3CDTF">2023-02-08T05:29:27Z</dcterms:modified>
</cp:coreProperties>
</file>